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  <p:sldMasterId id="2147483807" r:id="rId5"/>
    <p:sldMasterId id="2147483819" r:id="rId6"/>
  </p:sldMasterIdLst>
  <p:notesMasterIdLst>
    <p:notesMasterId r:id="rId19"/>
  </p:notesMasterIdLst>
  <p:sldIdLst>
    <p:sldId id="922" r:id="rId7"/>
    <p:sldId id="937" r:id="rId8"/>
    <p:sldId id="926" r:id="rId9"/>
    <p:sldId id="938" r:id="rId10"/>
    <p:sldId id="939" r:id="rId11"/>
    <p:sldId id="931" r:id="rId12"/>
    <p:sldId id="933" r:id="rId13"/>
    <p:sldId id="934" r:id="rId14"/>
    <p:sldId id="935" r:id="rId15"/>
    <p:sldId id="936" r:id="rId16"/>
    <p:sldId id="923" r:id="rId17"/>
    <p:sldId id="367" r:id="rId18"/>
  </p:sldIdLst>
  <p:sldSz cx="9144000" cy="5143500" type="screen16x9"/>
  <p:notesSz cx="70104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A9E3000-4D0D-486F-8397-55F64DD6096E}">
          <p14:sldIdLst>
            <p14:sldId id="922"/>
            <p14:sldId id="937"/>
            <p14:sldId id="926"/>
            <p14:sldId id="938"/>
            <p14:sldId id="939"/>
            <p14:sldId id="931"/>
            <p14:sldId id="933"/>
            <p14:sldId id="934"/>
            <p14:sldId id="935"/>
            <p14:sldId id="936"/>
            <p14:sldId id="923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Cover" initials="JC" lastIdx="1" clrIdx="0">
    <p:extLst>
      <p:ext uri="{19B8F6BF-5375-455C-9EA6-DF929625EA0E}">
        <p15:presenceInfo xmlns:p15="http://schemas.microsoft.com/office/powerpoint/2012/main" userId="S-1-5-21-4048608468-3990667629-2040109622-140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3F1"/>
    <a:srgbClr val="4F81BD"/>
    <a:srgbClr val="987632"/>
    <a:srgbClr val="F6F61E"/>
    <a:srgbClr val="FF9900"/>
    <a:srgbClr val="F7F109"/>
    <a:srgbClr val="CCFF33"/>
    <a:srgbClr val="FFCC00"/>
    <a:srgbClr val="66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5380" autoAdjust="0"/>
  </p:normalViewPr>
  <p:slideViewPr>
    <p:cSldViewPr>
      <p:cViewPr varScale="1">
        <p:scale>
          <a:sx n="114" d="100"/>
          <a:sy n="114" d="100"/>
        </p:scale>
        <p:origin x="666" y="84"/>
      </p:cViewPr>
      <p:guideLst>
        <p:guide orient="horz" pos="17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jcover\Documents\Estad&#237;sticas%202019\Presentaciones%20por%20Mes\Septiembre\Gr&#225;ficos%20de%20Enero%20a%20septiembre%202019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1400">
                <a:solidFill>
                  <a:schemeClr val="bg1"/>
                </a:solidFill>
              </a:rPr>
              <a:t>EXPORT. SIN COBRE</a:t>
            </a:r>
          </a:p>
        </c:rich>
      </c:tx>
      <c:layout>
        <c:manualLayout>
          <c:xMode val="edge"/>
          <c:yMode val="edge"/>
          <c:x val="1.5967562383253309E-2"/>
          <c:y val="1.6935314209825417E-2"/>
        </c:manualLayout>
      </c:layout>
      <c:overlay val="0"/>
      <c:spPr>
        <a:solidFill>
          <a:schemeClr val="tx2">
            <a:lumMod val="75000"/>
          </a:schemeClr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776831333188024"/>
          <c:y val="0.21017234058994677"/>
          <c:w val="0.72343008523300334"/>
          <c:h val="0.596923495353633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'Comp.total  Mensual '!$C$12</c:f>
              <c:strCache>
                <c:ptCount val="1"/>
                <c:pt idx="0">
                  <c:v>FOB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'Comp.total  Mensual '!$B$14:$B$18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'Comp.total  Mensual '!$C$14:$C$18</c:f>
              <c:numCache>
                <c:formatCode>#,##0</c:formatCode>
                <c:ptCount val="5"/>
                <c:pt idx="0">
                  <c:v>536.03800000000001</c:v>
                </c:pt>
                <c:pt idx="1">
                  <c:v>492.267</c:v>
                </c:pt>
                <c:pt idx="2">
                  <c:v>506.166</c:v>
                </c:pt>
                <c:pt idx="3">
                  <c:v>530.529</c:v>
                </c:pt>
                <c:pt idx="4">
                  <c:v>547.01199999999994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0-4C2A-8DE9-A4244C0BB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70591408"/>
        <c:axId val="1"/>
      </c:barChart>
      <c:lineChart>
        <c:grouping val="standard"/>
        <c:varyColors val="0"/>
        <c:ser>
          <c:idx val="0"/>
          <c:order val="1"/>
          <c:tx>
            <c:strRef>
              <c:f>'Comp.total  Mensual '!$D$12</c:f>
              <c:strCache>
                <c:ptCount val="1"/>
                <c:pt idx="0">
                  <c:v>Var. % 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'Comp.total  Mensual '!$B$14:$B$18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'Comp.total  Mensual '!$D$14:$D$18</c:f>
              <c:numCache>
                <c:formatCode>0.0%</c:formatCode>
                <c:ptCount val="5"/>
                <c:pt idx="0">
                  <c:v>-3.8137995880077262E-2</c:v>
                </c:pt>
                <c:pt idx="1">
                  <c:v>-8.1656524350885593E-2</c:v>
                </c:pt>
                <c:pt idx="2">
                  <c:v>2.8234677522563978E-2</c:v>
                </c:pt>
                <c:pt idx="3">
                  <c:v>4.8132430862602389E-2</c:v>
                </c:pt>
                <c:pt idx="4">
                  <c:v>3.1068989631103949E-2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10-4C2A-8DE9-A4244C0BB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7059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noFill/>
          </a:ln>
        </c:spPr>
        <c:crossAx val="47059140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ln>
            <a:noFill/>
          </a:ln>
        </c:spPr>
        <c:crossAx val="3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alpha val="97000"/>
        </a:schemeClr>
      </a:solidFill>
      <a:round/>
    </a:ln>
    <a:effectLst/>
  </c:spPr>
  <c:txPr>
    <a:bodyPr/>
    <a:lstStyle/>
    <a:p>
      <a:pPr>
        <a:defRPr lang="es-PA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P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/>
              <a:t>Azúcar de caña</a:t>
            </a:r>
          </a:p>
        </c:rich>
      </c:tx>
      <c:layout>
        <c:manualLayout>
          <c:xMode val="edge"/>
          <c:yMode val="edge"/>
          <c:x val="0.40630236790780594"/>
          <c:y val="4.34012906173262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Quinqu'!$C$9</c:f>
              <c:strCache>
                <c:ptCount val="1"/>
                <c:pt idx="0">
                  <c:v>Azúcar de caña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Quinqu'!$D$9:$H$9</c:f>
              <c:numCache>
                <c:formatCode>#,##0.0</c:formatCode>
                <c:ptCount val="5"/>
                <c:pt idx="0">
                  <c:v>18.948260999999999</c:v>
                </c:pt>
                <c:pt idx="1">
                  <c:v>28.695276</c:v>
                </c:pt>
                <c:pt idx="2">
                  <c:v>21.779292999999999</c:v>
                </c:pt>
                <c:pt idx="3">
                  <c:v>24.095896</c:v>
                </c:pt>
                <c:pt idx="4">
                  <c:v>18.984000000000002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9-46A6-BA61-92AA21833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Quinqu'!$C$10</c:f>
              <c:strCache>
                <c:ptCount val="1"/>
                <c:pt idx="0">
                  <c:v>Variación 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'Principale Productos Quinqu'!$D$10:$H$10</c:f>
              <c:numCache>
                <c:formatCode>0%</c:formatCode>
                <c:ptCount val="5"/>
                <c:pt idx="1">
                  <c:v>0.51440155906655505</c:v>
                </c:pt>
                <c:pt idx="2">
                  <c:v>-0.24101468827133779</c:v>
                </c:pt>
                <c:pt idx="3">
                  <c:v>0.10636722688840271</c:v>
                </c:pt>
                <c:pt idx="4">
                  <c:v>-0.21214799399864601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B9-46A6-BA61-92AA21833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4775283068828621"/>
              <c:y val="0.10166357827457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Variación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926732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PA" sz="1200" b="1"/>
              <a:t>Harina, polvo y pellets de pescado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.34344285673444092"/>
          <c:y val="0.16750304982853376"/>
          <c:w val="0.48569699073464395"/>
          <c:h val="0.434013088128253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Quinqu'!$C$13</c:f>
              <c:strCache>
                <c:ptCount val="1"/>
                <c:pt idx="0">
                  <c:v>Harina, Polvo y Pellets de Pescado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Quinqu'!$D$13:$H$13</c:f>
              <c:numCache>
                <c:formatCode>#,##0.0</c:formatCode>
                <c:ptCount val="5"/>
                <c:pt idx="0">
                  <c:v>14.860951</c:v>
                </c:pt>
                <c:pt idx="1">
                  <c:v>16.613961</c:v>
                </c:pt>
                <c:pt idx="2">
                  <c:v>24.237442000000001</c:v>
                </c:pt>
                <c:pt idx="3">
                  <c:v>24.444852999999998</c:v>
                </c:pt>
                <c:pt idx="4">
                  <c:v>27.797999999999998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7-4D48-80F4-BE766CCF1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Quinqu'!$C$14</c:f>
              <c:strCache>
                <c:ptCount val="1"/>
                <c:pt idx="0">
                  <c:v>Variación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'Principale Productos Quinqu'!$D$14:$H$14</c:f>
              <c:numCache>
                <c:formatCode>0%</c:formatCode>
                <c:ptCount val="5"/>
                <c:pt idx="1">
                  <c:v>0.11796082229192464</c:v>
                </c:pt>
                <c:pt idx="2">
                  <c:v>0.45885993111456091</c:v>
                </c:pt>
                <c:pt idx="3">
                  <c:v>8.5574624582906433E-3</c:v>
                </c:pt>
                <c:pt idx="4">
                  <c:v>0.13717190281324254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47-4D48-80F4-BE766CCF1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2950699043414277"/>
              <c:y val="0.275245951398932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926732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/>
              <a:t>Café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Quinqu'!$C$17</c:f>
              <c:strCache>
                <c:ptCount val="1"/>
                <c:pt idx="0">
                  <c:v>Café </c:v>
                </c:pt>
              </c:strCache>
            </c:strRef>
          </c:tx>
          <c:spPr>
            <a:solidFill>
              <a:srgbClr val="8263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Quinqu'!$D$17:$H$17</c:f>
              <c:numCache>
                <c:formatCode>#,##0.0</c:formatCode>
                <c:ptCount val="5"/>
                <c:pt idx="0">
                  <c:v>17.920999999999999</c:v>
                </c:pt>
                <c:pt idx="1">
                  <c:v>20.404</c:v>
                </c:pt>
                <c:pt idx="2">
                  <c:v>17.975999999999999</c:v>
                </c:pt>
                <c:pt idx="3">
                  <c:v>15.835000000000001</c:v>
                </c:pt>
                <c:pt idx="4">
                  <c:v>24.875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1-4A2A-B64C-DDE1F80E2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Quinqu'!$C$18</c:f>
              <c:strCache>
                <c:ptCount val="1"/>
                <c:pt idx="0">
                  <c:v>Variación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'Principale Productos Quinqu'!$D$18:$H$18</c:f>
              <c:numCache>
                <c:formatCode>0%</c:formatCode>
                <c:ptCount val="5"/>
                <c:pt idx="1">
                  <c:v>0</c:v>
                </c:pt>
                <c:pt idx="2">
                  <c:v>-0.11899627524014904</c:v>
                </c:pt>
                <c:pt idx="3">
                  <c:v>-0.11910324877614588</c:v>
                </c:pt>
                <c:pt idx="4">
                  <c:v>0.57088727502368164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11-4A2A-B64C-DDE1F80E2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3230431520420818"/>
              <c:y val="0.24972253468316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926732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/>
              <a:t>Desperdicios y desechos de hierro</a:t>
            </a:r>
          </a:p>
        </c:rich>
      </c:tx>
      <c:layout>
        <c:manualLayout>
          <c:xMode val="edge"/>
          <c:yMode val="edge"/>
          <c:x val="0.27876641404525238"/>
          <c:y val="4.1048626605971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.29464698360948871"/>
          <c:y val="0.23603485281315953"/>
          <c:w val="0.57981037546943737"/>
          <c:h val="0.366905235921318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Quinqu'!$C$7</c:f>
              <c:strCache>
                <c:ptCount val="1"/>
                <c:pt idx="0">
                  <c:v>Desperdicios de hierro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Quinqu'!$D$7:$H$7</c:f>
              <c:numCache>
                <c:formatCode>#,##0.0</c:formatCode>
                <c:ptCount val="5"/>
                <c:pt idx="0">
                  <c:v>15.651559000000001</c:v>
                </c:pt>
                <c:pt idx="1">
                  <c:v>12.412703</c:v>
                </c:pt>
                <c:pt idx="2" formatCode="#,##0.00">
                  <c:v>14.030464</c:v>
                </c:pt>
                <c:pt idx="3">
                  <c:v>24.489758999999999</c:v>
                </c:pt>
                <c:pt idx="4">
                  <c:v>24.154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9-4EDB-930C-595BB563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Quinqu'!$C$8</c:f>
              <c:strCache>
                <c:ptCount val="1"/>
                <c:pt idx="0">
                  <c:v>Variación 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'Principale Productos Quinqu'!$D$8:$H$8</c:f>
              <c:numCache>
                <c:formatCode>0%</c:formatCode>
                <c:ptCount val="5"/>
                <c:pt idx="1">
                  <c:v>-0.20693504078411615</c:v>
                </c:pt>
                <c:pt idx="2">
                  <c:v>0.13033108099017593</c:v>
                </c:pt>
                <c:pt idx="3">
                  <c:v>0.74547035650424665</c:v>
                </c:pt>
                <c:pt idx="4">
                  <c:v>-1.3710179834762746E-2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D9-4EDB-930C-595BB563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5654146919038944"/>
              <c:y val="0.2123041258541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7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7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926732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ysClr val="windowText" lastClr="00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/>
              <a:t>Pescado </a:t>
            </a:r>
          </a:p>
        </c:rich>
      </c:tx>
      <c:layout>
        <c:manualLayout>
          <c:xMode val="edge"/>
          <c:yMode val="edge"/>
          <c:x val="0.38789744391699976"/>
          <c:y val="3.5964766705741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.27704275376174003"/>
          <c:y val="0.17750948074885867"/>
          <c:w val="0.54052669928272568"/>
          <c:h val="0.435251186688300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Quinqu'!$C$35</c:f>
              <c:strCache>
                <c:ptCount val="1"/>
                <c:pt idx="0">
                  <c:v>Pescado y filete de pescado 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Quinqu'!$D$35:$H$35</c:f>
              <c:numCache>
                <c:formatCode>#,##0.0</c:formatCode>
                <c:ptCount val="5"/>
                <c:pt idx="0">
                  <c:v>56.85</c:v>
                </c:pt>
                <c:pt idx="1">
                  <c:v>48.08</c:v>
                </c:pt>
                <c:pt idx="2">
                  <c:v>45.984999999999999</c:v>
                </c:pt>
                <c:pt idx="3">
                  <c:v>45.417999999999999</c:v>
                </c:pt>
                <c:pt idx="4">
                  <c:v>24.898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0-4827-9B20-55D0548FC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Quinqu'!$C$36</c:f>
              <c:strCache>
                <c:ptCount val="1"/>
                <c:pt idx="0">
                  <c:v>Variación </c:v>
                </c:pt>
              </c:strCache>
            </c:strRef>
          </c:tx>
          <c:spPr>
            <a:ln w="28575" cap="rnd"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Quinqu'!$D$36:$H$36</c:f>
              <c:numCache>
                <c:formatCode>0%</c:formatCode>
                <c:ptCount val="5"/>
                <c:pt idx="1">
                  <c:v>-0.15426561125769575</c:v>
                </c:pt>
                <c:pt idx="2">
                  <c:v>-4.3573211314475849E-2</c:v>
                </c:pt>
                <c:pt idx="3">
                  <c:v>-1.2330107643796894E-2</c:v>
                </c:pt>
                <c:pt idx="4">
                  <c:v>-0.45180324981284953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F0-4827-9B20-55D0548FC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4228433366359006"/>
              <c:y val="0.23543307086614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6732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PA" sz="1200" b="1">
                <a:solidFill>
                  <a:sysClr val="windowText" lastClr="000000"/>
                </a:solidFill>
              </a:rPr>
              <a:t>Aceite de Palma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Quinqu'!$C$25</c:f>
              <c:strCache>
                <c:ptCount val="1"/>
                <c:pt idx="0">
                  <c:v>Aceite de Palma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Quinqu'!$D$25:$H$25</c:f>
              <c:numCache>
                <c:formatCode>#,##0.0</c:formatCode>
                <c:ptCount val="5"/>
                <c:pt idx="0">
                  <c:v>7.1990769999999999</c:v>
                </c:pt>
                <c:pt idx="1">
                  <c:v>7.1091449999999998</c:v>
                </c:pt>
                <c:pt idx="2">
                  <c:v>7.0070329999999998</c:v>
                </c:pt>
                <c:pt idx="3">
                  <c:v>13.935286</c:v>
                </c:pt>
                <c:pt idx="4">
                  <c:v>14.007999999999999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C-4511-BFE7-F9DB44649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Quinqu'!$C$26</c:f>
              <c:strCache>
                <c:ptCount val="1"/>
                <c:pt idx="0">
                  <c:v>Variación 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Quinqu'!$D$26:$H$26</c:f>
              <c:numCache>
                <c:formatCode>0%</c:formatCode>
                <c:ptCount val="5"/>
                <c:pt idx="1">
                  <c:v>-1.2492156980679623E-2</c:v>
                </c:pt>
                <c:pt idx="2">
                  <c:v>-1.4363471275378402E-2</c:v>
                </c:pt>
                <c:pt idx="3">
                  <c:v>0.98875701027810203</c:v>
                </c:pt>
                <c:pt idx="4">
                  <c:v>5.2179768682178111E-3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2C-4511-BFE7-F9DB44649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9.3597588578565191E-2"/>
              <c:y val="0.289833176548262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673296"/>
        <c:crossesAt val="0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2540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/>
              <a:t>Carne de bovino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Quinqu'!$C$19</c:f>
              <c:strCache>
                <c:ptCount val="1"/>
                <c:pt idx="0">
                  <c:v>Carne de Bovino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Quinqu'!$D$19:$H$19</c:f>
              <c:numCache>
                <c:formatCode>#,##0.0</c:formatCode>
                <c:ptCount val="5"/>
                <c:pt idx="0">
                  <c:v>14.081</c:v>
                </c:pt>
                <c:pt idx="1">
                  <c:v>10.795999999999999</c:v>
                </c:pt>
                <c:pt idx="2">
                  <c:v>11.997</c:v>
                </c:pt>
                <c:pt idx="3">
                  <c:v>14.093999999999999</c:v>
                </c:pt>
                <c:pt idx="4">
                  <c:v>12.44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0-4607-8493-C35378211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Quinqu'!$C$20</c:f>
              <c:strCache>
                <c:ptCount val="1"/>
                <c:pt idx="0">
                  <c:v>Variación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'Principale Productos Quinqu'!$D$20:$H$20</c:f>
              <c:numCache>
                <c:formatCode>0%</c:formatCode>
                <c:ptCount val="5"/>
                <c:pt idx="1">
                  <c:v>-0.2332930899794049</c:v>
                </c:pt>
                <c:pt idx="2">
                  <c:v>0.11124490552056322</c:v>
                </c:pt>
                <c:pt idx="3">
                  <c:v>0.17479369842460613</c:v>
                </c:pt>
                <c:pt idx="4">
                  <c:v>-0.11735490279551582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0-4607-8493-C35378211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648270787343635"/>
              <c:y val="0.24972253468316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926732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/>
              <a:t>Desperdicios y desechos de Aluminio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Quinqu'!$C$23</c:f>
              <c:strCache>
                <c:ptCount val="1"/>
                <c:pt idx="0">
                  <c:v>Desperdicios de aluminio</c:v>
                </c:pt>
              </c:strCache>
            </c:strRef>
          </c:tx>
          <c:spPr>
            <a:solidFill>
              <a:srgbClr val="CCCC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Quinqu'!$D$23:$H$23</c:f>
              <c:numCache>
                <c:formatCode>#,##0.0</c:formatCode>
                <c:ptCount val="5"/>
                <c:pt idx="0">
                  <c:v>11.265567000000001</c:v>
                </c:pt>
                <c:pt idx="1">
                  <c:v>11.182259</c:v>
                </c:pt>
                <c:pt idx="2">
                  <c:v>13.737845999999999</c:v>
                </c:pt>
                <c:pt idx="3">
                  <c:v>15.50084</c:v>
                </c:pt>
                <c:pt idx="4">
                  <c:v>11.84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4-4F7C-AF76-459C07A5F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Quinqu'!$C$24</c:f>
              <c:strCache>
                <c:ptCount val="1"/>
                <c:pt idx="0">
                  <c:v>Variación 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Quinqu'!$D$24:$H$24</c:f>
              <c:numCache>
                <c:formatCode>0%</c:formatCode>
                <c:ptCount val="5"/>
                <c:pt idx="1">
                  <c:v>-7.3949229541664966E-3</c:v>
                </c:pt>
                <c:pt idx="2">
                  <c:v>0.22853942123858864</c:v>
                </c:pt>
                <c:pt idx="3">
                  <c:v>0.12833118088527132</c:v>
                </c:pt>
                <c:pt idx="4">
                  <c:v>-0.2361704268929942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E4-4F7C-AF76-459C07A5F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0477745863697865"/>
              <c:y val="0.14080419510437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6732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PA" sz="1200" b="1">
                <a:solidFill>
                  <a:sysClr val="windowText" lastClr="000000"/>
                </a:solidFill>
              </a:rPr>
              <a:t>Envase</a:t>
            </a:r>
            <a:r>
              <a:rPr lang="es-PA" sz="1200" b="1" baseline="0">
                <a:solidFill>
                  <a:sysClr val="windowText" lastClr="000000"/>
                </a:solidFill>
              </a:rPr>
              <a:t> de monoblock de aluminio</a:t>
            </a:r>
            <a:endParaRPr lang="es-PA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2599882076953396"/>
          <c:y val="2.5817066097110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Quinqu'!$C$21</c:f>
              <c:strCache>
                <c:ptCount val="1"/>
                <c:pt idx="0">
                  <c:v>Envases Monoblock de Aluminio 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Quinqu'!$D$21:$H$21</c:f>
              <c:numCache>
                <c:formatCode>#,##0.0</c:formatCode>
                <c:ptCount val="5"/>
                <c:pt idx="0">
                  <c:v>5.8141749999999996</c:v>
                </c:pt>
                <c:pt idx="1">
                  <c:v>6.7517129999999996</c:v>
                </c:pt>
                <c:pt idx="2">
                  <c:v>3.7401610000000001</c:v>
                </c:pt>
                <c:pt idx="3">
                  <c:v>2.5641039999999999</c:v>
                </c:pt>
                <c:pt idx="4">
                  <c:v>11.241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5-4933-B412-ADA782E35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Quinqu'!$C$22</c:f>
              <c:strCache>
                <c:ptCount val="1"/>
                <c:pt idx="0">
                  <c:v>Variación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'Principale Productos Quinqu'!$D$22:$H$22</c:f>
              <c:numCache>
                <c:formatCode>0%</c:formatCode>
                <c:ptCount val="5"/>
                <c:pt idx="1">
                  <c:v>0.16125039236005109</c:v>
                </c:pt>
                <c:pt idx="2">
                  <c:v>-0.44604265613778304</c:v>
                </c:pt>
                <c:pt idx="3">
                  <c:v>-0.31444020725311028</c:v>
                </c:pt>
                <c:pt idx="4">
                  <c:v>3.3839875449669745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15-4933-B412-ADA782E35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2950699043414277"/>
              <c:y val="0.275245951398932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926732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2540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Aceites y grasas de pescado</a:t>
            </a:r>
            <a:endParaRPr lang="es-PA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32709345106696103"/>
          <c:y val="3.333333333333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Quinqu'!$C$27</c:f>
              <c:strCache>
                <c:ptCount val="1"/>
                <c:pt idx="0">
                  <c:v>Aceite y grasas de pescado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Quinqu'!$D$27:$H$27</c:f>
              <c:numCache>
                <c:formatCode>#,##0.0</c:formatCode>
                <c:ptCount val="5"/>
                <c:pt idx="0">
                  <c:v>3.0489839999999999</c:v>
                </c:pt>
                <c:pt idx="1">
                  <c:v>4.25366</c:v>
                </c:pt>
                <c:pt idx="2">
                  <c:v>4.4291330000000002</c:v>
                </c:pt>
                <c:pt idx="3">
                  <c:v>8.31968</c:v>
                </c:pt>
                <c:pt idx="4">
                  <c:v>30.337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E-4D3A-8857-015904619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Quinqu'!$C$28</c:f>
              <c:strCache>
                <c:ptCount val="1"/>
                <c:pt idx="0">
                  <c:v>Variación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'Principale Productos Quinqu'!$D$28:$H$28</c:f>
              <c:numCache>
                <c:formatCode>0%</c:formatCode>
                <c:ptCount val="5"/>
                <c:pt idx="1">
                  <c:v>0.39510735379391959</c:v>
                </c:pt>
                <c:pt idx="2">
                  <c:v>4.1252239248082877E-2</c:v>
                </c:pt>
                <c:pt idx="3">
                  <c:v>0.87839922621424993</c:v>
                </c:pt>
                <c:pt idx="4">
                  <c:v>2.6464142851648136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EE-4D3A-8857-015904619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5894039735099338"/>
              <c:y val="0.25213910761154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9267329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2540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r>
              <a:rPr lang="es-PA" sz="1200">
                <a:latin typeface="+mn-lt"/>
              </a:rPr>
              <a:t>Impactos Positivos</a:t>
            </a:r>
          </a:p>
        </c:rich>
      </c:tx>
      <c:layout>
        <c:manualLayout>
          <c:xMode val="edge"/>
          <c:yMode val="edge"/>
          <c:x val="0.42574225411077565"/>
          <c:y val="2.2477330512331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.14033172113096959"/>
          <c:y val="0.16069521447772697"/>
          <c:w val="0.74930703834447432"/>
          <c:h val="0.5876296504064070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impactos!$F$3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impactos!$B$4:$B$20</c:f>
              <c:strCache>
                <c:ptCount val="5"/>
                <c:pt idx="0">
                  <c:v>Banano</c:v>
                </c:pt>
                <c:pt idx="1">
                  <c:v>Harina y aceite de pescado</c:v>
                </c:pt>
                <c:pt idx="2">
                  <c:v>Café</c:v>
                </c:pt>
                <c:pt idx="3">
                  <c:v>Sandía</c:v>
                </c:pt>
                <c:pt idx="4">
                  <c:v>Melón</c:v>
                </c:pt>
              </c:strCache>
            </c:strRef>
          </c:cat>
          <c:val>
            <c:numRef>
              <c:f>impactos!$F$4:$F$20</c:f>
              <c:numCache>
                <c:formatCode>#,##0.0</c:formatCode>
                <c:ptCount val="5"/>
                <c:pt idx="0">
                  <c:v>69.42</c:v>
                </c:pt>
                <c:pt idx="1">
                  <c:v>32.765000000000001</c:v>
                </c:pt>
                <c:pt idx="2">
                  <c:v>15.835000000000001</c:v>
                </c:pt>
                <c:pt idx="3">
                  <c:v>9.2100000000000009</c:v>
                </c:pt>
                <c:pt idx="4">
                  <c:v>0.97642499999999999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D0C-A255-F650DDC95E81}"/>
            </c:ext>
          </c:extLst>
        </c:ser>
        <c:ser>
          <c:idx val="5"/>
          <c:order val="1"/>
          <c:tx>
            <c:strRef>
              <c:f>impactos!$G$3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impactos!$B$4:$B$20</c:f>
              <c:strCache>
                <c:ptCount val="5"/>
                <c:pt idx="0">
                  <c:v>Banano</c:v>
                </c:pt>
                <c:pt idx="1">
                  <c:v>Harina y aceite de pescado</c:v>
                </c:pt>
                <c:pt idx="2">
                  <c:v>Café</c:v>
                </c:pt>
                <c:pt idx="3">
                  <c:v>Sandía</c:v>
                </c:pt>
                <c:pt idx="4">
                  <c:v>Melón</c:v>
                </c:pt>
              </c:strCache>
            </c:strRef>
          </c:cat>
          <c:val>
            <c:numRef>
              <c:f>impactos!$G$4:$G$20</c:f>
              <c:numCache>
                <c:formatCode>#,##0.0</c:formatCode>
                <c:ptCount val="5"/>
                <c:pt idx="0">
                  <c:v>100.90600000000001</c:v>
                </c:pt>
                <c:pt idx="1">
                  <c:v>58.136000000000003</c:v>
                </c:pt>
                <c:pt idx="2">
                  <c:v>24.875</c:v>
                </c:pt>
                <c:pt idx="3">
                  <c:v>12.335000000000001</c:v>
                </c:pt>
                <c:pt idx="4">
                  <c:v>1.544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C-4D0C-A255-F650DDC95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70198544"/>
        <c:axId val="579390048"/>
      </c:barChart>
      <c:lineChart>
        <c:grouping val="standard"/>
        <c:varyColors val="0"/>
        <c:ser>
          <c:idx val="6"/>
          <c:order val="2"/>
          <c:tx>
            <c:strRef>
              <c:f>impactos!$H$3</c:f>
              <c:strCache>
                <c:ptCount val="1"/>
                <c:pt idx="0">
                  <c:v>Var.%</c:v>
                </c:pt>
              </c:strCache>
            </c:strRef>
          </c:tx>
          <c:spPr>
            <a:ln w="63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impactos!$B$4:$B$20</c:f>
              <c:strCache>
                <c:ptCount val="5"/>
                <c:pt idx="0">
                  <c:v>Banano</c:v>
                </c:pt>
                <c:pt idx="1">
                  <c:v>Harina y aceite de pescado</c:v>
                </c:pt>
                <c:pt idx="2">
                  <c:v>Café</c:v>
                </c:pt>
                <c:pt idx="3">
                  <c:v>Sandía</c:v>
                </c:pt>
                <c:pt idx="4">
                  <c:v>Melón</c:v>
                </c:pt>
              </c:strCache>
            </c:strRef>
          </c:cat>
          <c:val>
            <c:numRef>
              <c:f>impactos!$H$4:$H$20</c:f>
              <c:numCache>
                <c:formatCode>0.0%</c:formatCode>
                <c:ptCount val="5"/>
                <c:pt idx="0">
                  <c:v>0.45355805243445696</c:v>
                </c:pt>
                <c:pt idx="1">
                  <c:v>0.77433236685487572</c:v>
                </c:pt>
                <c:pt idx="2">
                  <c:v>0.57088727502368164</c:v>
                </c:pt>
                <c:pt idx="3">
                  <c:v>0.33930510314875134</c:v>
                </c:pt>
                <c:pt idx="4">
                  <c:v>0.58127864403307994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0C-4D0C-A255-F650DDC95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279456"/>
        <c:axId val="584271256"/>
      </c:lineChart>
      <c:valAx>
        <c:axId val="579390048"/>
        <c:scaling>
          <c:orientation val="minMax"/>
        </c:scaling>
        <c:delete val="0"/>
        <c:axPos val="r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s-PA"/>
          </a:p>
        </c:txPr>
        <c:crossAx val="570198544"/>
        <c:crosses val="max"/>
        <c:crossBetween val="between"/>
      </c:valAx>
      <c:catAx>
        <c:axId val="57019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s-PA"/>
          </a:p>
        </c:txPr>
        <c:crossAx val="579390048"/>
        <c:crosses val="autoZero"/>
        <c:auto val="0"/>
        <c:lblAlgn val="ctr"/>
        <c:lblOffset val="100"/>
        <c:noMultiLvlLbl val="0"/>
      </c:catAx>
      <c:valAx>
        <c:axId val="58427125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s-PA"/>
          </a:p>
        </c:txPr>
        <c:crossAx val="584279456"/>
        <c:crosses val="autoZero"/>
        <c:crossBetween val="between"/>
      </c:valAx>
      <c:catAx>
        <c:axId val="58427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27125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badi" panose="020B0604020104020204" pitchFamily="34" charset="0"/>
        </a:defRPr>
      </a:pPr>
      <a:endParaRPr lang="es-P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r>
              <a:rPr lang="es-PA" sz="1200">
                <a:latin typeface="+mn-lt"/>
              </a:rPr>
              <a:t>Impactos Negativos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/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.18856885343650223"/>
          <c:y val="0.1061074442309299"/>
          <c:w val="0.74930703834447432"/>
          <c:h val="0.5876296504064070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impactos!$F$3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impactos!$B$4:$B$20</c:f>
              <c:strCache>
                <c:ptCount val="5"/>
                <c:pt idx="0">
                  <c:v>Desperdicios y desechos de aluminio</c:v>
                </c:pt>
                <c:pt idx="1">
                  <c:v>Pescado y filete de pescado </c:v>
                </c:pt>
                <c:pt idx="2">
                  <c:v>Camarón </c:v>
                </c:pt>
                <c:pt idx="3">
                  <c:v>Azúcar sin refinar</c:v>
                </c:pt>
                <c:pt idx="4">
                  <c:v>Pieles y cueros</c:v>
                </c:pt>
              </c:strCache>
            </c:strRef>
          </c:cat>
          <c:val>
            <c:numRef>
              <c:f>impactos!$F$4:$F$20</c:f>
              <c:numCache>
                <c:formatCode>#,##0.0</c:formatCode>
                <c:ptCount val="5"/>
                <c:pt idx="0">
                  <c:v>54.395000000000003</c:v>
                </c:pt>
                <c:pt idx="1">
                  <c:v>45.417999999999999</c:v>
                </c:pt>
                <c:pt idx="2">
                  <c:v>35.835000000000001</c:v>
                </c:pt>
                <c:pt idx="3">
                  <c:v>24.096</c:v>
                </c:pt>
                <c:pt idx="4">
                  <c:v>1.978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5-42EF-811B-35BF9AA3B186}"/>
            </c:ext>
          </c:extLst>
        </c:ser>
        <c:ser>
          <c:idx val="5"/>
          <c:order val="1"/>
          <c:tx>
            <c:strRef>
              <c:f>impactos!$G$3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impactos!$B$4:$B$20</c:f>
              <c:strCache>
                <c:ptCount val="5"/>
                <c:pt idx="0">
                  <c:v>Desperdicios y desechos de aluminio</c:v>
                </c:pt>
                <c:pt idx="1">
                  <c:v>Pescado y filete de pescado </c:v>
                </c:pt>
                <c:pt idx="2">
                  <c:v>Camarón </c:v>
                </c:pt>
                <c:pt idx="3">
                  <c:v>Azúcar sin refinar</c:v>
                </c:pt>
                <c:pt idx="4">
                  <c:v>Pieles y cueros</c:v>
                </c:pt>
              </c:strCache>
            </c:strRef>
          </c:cat>
          <c:val>
            <c:numRef>
              <c:f>impactos!$G$4:$G$20</c:f>
              <c:numCache>
                <c:formatCode>#,##0.0</c:formatCode>
                <c:ptCount val="5"/>
                <c:pt idx="0">
                  <c:v>40.14</c:v>
                </c:pt>
                <c:pt idx="1">
                  <c:v>34.899000000000001</c:v>
                </c:pt>
                <c:pt idx="2">
                  <c:v>24.898</c:v>
                </c:pt>
                <c:pt idx="3">
                  <c:v>18.984000000000002</c:v>
                </c:pt>
                <c:pt idx="4">
                  <c:v>1.3089999999999999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5-42EF-811B-35BF9AA3B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198544"/>
        <c:axId val="579390048"/>
      </c:barChart>
      <c:lineChart>
        <c:grouping val="standard"/>
        <c:varyColors val="0"/>
        <c:ser>
          <c:idx val="6"/>
          <c:order val="2"/>
          <c:tx>
            <c:strRef>
              <c:f>impactos!$H$3</c:f>
              <c:strCache>
                <c:ptCount val="1"/>
                <c:pt idx="0">
                  <c:v>Var.%</c:v>
                </c:pt>
              </c:strCache>
            </c:strRef>
          </c:tx>
          <c:spPr>
            <a:ln w="63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impactos!$B$4:$B$20</c:f>
              <c:strCache>
                <c:ptCount val="5"/>
                <c:pt idx="0">
                  <c:v>Desperdicios y desechos de aluminio</c:v>
                </c:pt>
                <c:pt idx="1">
                  <c:v>Pescado y filete de pescado </c:v>
                </c:pt>
                <c:pt idx="2">
                  <c:v>Camarón </c:v>
                </c:pt>
                <c:pt idx="3">
                  <c:v>Azúcar sin refinar</c:v>
                </c:pt>
                <c:pt idx="4">
                  <c:v>Pieles y cueros</c:v>
                </c:pt>
              </c:strCache>
            </c:strRef>
          </c:cat>
          <c:val>
            <c:numRef>
              <c:f>impactos!$H$4:$H$20</c:f>
              <c:numCache>
                <c:formatCode>0.0%</c:formatCode>
                <c:ptCount val="5"/>
                <c:pt idx="0">
                  <c:v>-0.26206452798970498</c:v>
                </c:pt>
                <c:pt idx="1">
                  <c:v>-0.23160420978466684</c:v>
                </c:pt>
                <c:pt idx="2">
                  <c:v>-0.30520440909725133</c:v>
                </c:pt>
                <c:pt idx="3">
                  <c:v>-0.21215139442231068</c:v>
                </c:pt>
                <c:pt idx="4">
                  <c:v>-0.33822042467138524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55-42EF-811B-35BF9AA3B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279456"/>
        <c:axId val="584271256"/>
      </c:lineChart>
      <c:valAx>
        <c:axId val="579390048"/>
        <c:scaling>
          <c:orientation val="minMax"/>
        </c:scaling>
        <c:delete val="0"/>
        <c:axPos val="r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s-PA"/>
          </a:p>
        </c:txPr>
        <c:crossAx val="570198544"/>
        <c:crosses val="max"/>
        <c:crossBetween val="between"/>
      </c:valAx>
      <c:catAx>
        <c:axId val="57019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s-PA"/>
          </a:p>
        </c:txPr>
        <c:crossAx val="579390048"/>
        <c:crosses val="autoZero"/>
        <c:auto val="0"/>
        <c:lblAlgn val="ctr"/>
        <c:lblOffset val="100"/>
        <c:noMultiLvlLbl val="0"/>
      </c:catAx>
      <c:valAx>
        <c:axId val="58427125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s-PA"/>
          </a:p>
        </c:txPr>
        <c:crossAx val="584279456"/>
        <c:crosses val="autoZero"/>
        <c:crossBetween val="between"/>
      </c:valAx>
      <c:catAx>
        <c:axId val="58427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27125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badi" panose="020B0604020104020204" pitchFamily="34" charset="0"/>
        </a:defRPr>
      </a:pPr>
      <a:endParaRPr lang="es-P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</c:pivotFmt>
      <c:pivotFmt>
        <c:idx val="14"/>
      </c:pivotFmt>
      <c:pivotFmt>
        <c:idx val="1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</c:pivotFmt>
      <c:pivotFmt>
        <c:idx val="17"/>
      </c:pivotFmt>
      <c:pivotFmt>
        <c:idx val="18"/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>
              <a:alpha val="70000"/>
            </a:schemeClr>
          </a:soli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alpha val="70000"/>
            </a:schemeClr>
          </a:soli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>
              <a:alpha val="70000"/>
            </a:schemeClr>
          </a:soli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>
              <a:alpha val="70000"/>
            </a:schemeClr>
          </a:soli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</c:pivotFmts>
    <c:plotArea>
      <c:layout>
        <c:manualLayout>
          <c:layoutTarget val="inner"/>
          <c:xMode val="edge"/>
          <c:yMode val="edge"/>
          <c:x val="0.11762822544997678"/>
          <c:y val="0.1012259786489984"/>
          <c:w val="0.85768879459327552"/>
          <c:h val="0.65149980895044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 sectores'!$D$4</c:f>
              <c:strCache>
                <c:ptCount val="1"/>
                <c:pt idx="0">
                  <c:v>EXP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('x sectores'!$C$5:$C$15,'x sectores'!$C$16)</c:f>
              <c:strCache>
                <c:ptCount val="7"/>
                <c:pt idx="0">
                  <c:v>Bananos Frescos </c:v>
                </c:pt>
                <c:pt idx="1">
                  <c:v>Aceites y Grasas de Pescado</c:v>
                </c:pt>
                <c:pt idx="2">
                  <c:v>Café Tostado descafeinado</c:v>
                </c:pt>
                <c:pt idx="3">
                  <c:v>Aceite de Palma en bruto</c:v>
                </c:pt>
                <c:pt idx="4">
                  <c:v>Carne de Bovinos deshuesada, congelada</c:v>
                </c:pt>
                <c:pt idx="5">
                  <c:v>Sandías frescas</c:v>
                </c:pt>
                <c:pt idx="6">
                  <c:v>Piñas frescas o secas</c:v>
                </c:pt>
              </c:strCache>
            </c:strRef>
          </c:cat>
          <c:val>
            <c:numRef>
              <c:f>('x sectores'!$D$5:$D$15,'x sectores'!$D$16)</c:f>
              <c:numCache>
                <c:formatCode>0.00</c:formatCode>
                <c:ptCount val="7"/>
                <c:pt idx="0">
                  <c:v>100.90600000000001</c:v>
                </c:pt>
                <c:pt idx="1">
                  <c:v>30.337</c:v>
                </c:pt>
                <c:pt idx="2">
                  <c:v>16.411000000000001</c:v>
                </c:pt>
                <c:pt idx="3">
                  <c:v>14.007999999999999</c:v>
                </c:pt>
                <c:pt idx="4">
                  <c:v>12.44</c:v>
                </c:pt>
                <c:pt idx="5">
                  <c:v>12.335000000000001</c:v>
                </c:pt>
                <c:pt idx="6">
                  <c:v>7.6890000000000001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F-46FD-8B82-52D3F4F5CA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0758528"/>
        <c:axId val="155282240"/>
      </c:barChart>
      <c:catAx>
        <c:axId val="1807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PA"/>
          </a:p>
        </c:txPr>
        <c:crossAx val="155282240"/>
        <c:crossesAt val="0.1"/>
        <c:auto val="0"/>
        <c:lblAlgn val="ctr"/>
        <c:lblOffset val="100"/>
        <c:noMultiLvlLbl val="0"/>
      </c:catAx>
      <c:valAx>
        <c:axId val="1552822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s-PA"/>
                  <a:t>Millones de USD</a:t>
                </a:r>
              </a:p>
            </c:rich>
          </c:tx>
          <c:layout>
            <c:manualLayout>
              <c:xMode val="edge"/>
              <c:yMode val="edge"/>
              <c:x val="7.3295814660302508E-2"/>
              <c:y val="0.30514422298172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s-PA"/>
            </a:p>
          </c:txPr>
        </c:title>
        <c:numFmt formatCode="0.00" sourceLinked="1"/>
        <c:majorTickMark val="none"/>
        <c:minorTickMark val="none"/>
        <c:tickLblPos val="nextTo"/>
        <c:crossAx val="180758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17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Calibri" panose="020F0502020204030204" pitchFamily="34" charset="0"/>
        </a:defRPr>
      </a:pPr>
      <a:endParaRPr lang="es-PA"/>
    </a:p>
  </c:txPr>
  <c:externalData r:id="rId4">
    <c:autoUpdate val="0"/>
  </c:externalData>
  <c:userShapes r:id="rId5"/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</c:pivotFmt>
      <c:pivotFmt>
        <c:idx val="14"/>
      </c:pivotFmt>
      <c:pivotFmt>
        <c:idx val="1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</c:pivotFmt>
      <c:pivotFmt>
        <c:idx val="17"/>
      </c:pivotFmt>
      <c:pivotFmt>
        <c:idx val="18"/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gradFill>
            <a:gsLst>
              <a:gs pos="0">
                <a:schemeClr val="accent3"/>
              </a:gs>
              <a:gs pos="100000">
                <a:schemeClr val="accent3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gradFill>
            <a:gsLst>
              <a:gs pos="0">
                <a:schemeClr val="accent3"/>
              </a:gs>
              <a:gs pos="100000">
                <a:schemeClr val="accent3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gradFill>
            <a:gsLst>
              <a:gs pos="0">
                <a:schemeClr val="accent3"/>
              </a:gs>
              <a:gs pos="100000">
                <a:schemeClr val="accent3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gradFill>
            <a:gsLst>
              <a:gs pos="0">
                <a:schemeClr val="accent3"/>
              </a:gs>
              <a:gs pos="100000">
                <a:schemeClr val="accent3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</c:pivotFmts>
    <c:plotArea>
      <c:layout>
        <c:manualLayout>
          <c:layoutTarget val="inner"/>
          <c:xMode val="edge"/>
          <c:yMode val="edge"/>
          <c:x val="0.10391101268710057"/>
          <c:y val="0.15466083813880804"/>
          <c:w val="0.89430562065230468"/>
          <c:h val="0.64030604226309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 sectores'!$F$4</c:f>
              <c:strCache>
                <c:ptCount val="1"/>
                <c:pt idx="0">
                  <c:v>EXP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2B-435F-ABFA-2CDA15C2F96A}"/>
              </c:ext>
            </c:extLst>
          </c:dPt>
          <c:dLbls>
            <c:delete val="1"/>
          </c:dLbls>
          <c:cat>
            <c:strRef>
              <c:f>'x sectores'!$E$5:$E$15</c:f>
              <c:strCache>
                <c:ptCount val="7"/>
                <c:pt idx="0">
                  <c:v>Harina polvo y pellets de pescado</c:v>
                </c:pt>
                <c:pt idx="1">
                  <c:v>Azúcar de caña </c:v>
                </c:pt>
                <c:pt idx="2">
                  <c:v>Ron y aguardiente de caña </c:v>
                </c:pt>
                <c:pt idx="3">
                  <c:v>Salmón en conserva, entero o en trozos</c:v>
                </c:pt>
                <c:pt idx="4">
                  <c:v>Cacao en grano</c:v>
                </c:pt>
                <c:pt idx="5">
                  <c:v>Tabaco sin desvenar o desnervar</c:v>
                </c:pt>
                <c:pt idx="6">
                  <c:v>Melaza de caña de azúcar</c:v>
                </c:pt>
              </c:strCache>
            </c:strRef>
          </c:cat>
          <c:val>
            <c:numRef>
              <c:f>'x sectores'!$F$5:$F$15</c:f>
              <c:numCache>
                <c:formatCode>0.00</c:formatCode>
                <c:ptCount val="7"/>
                <c:pt idx="0">
                  <c:v>27.797999999999998</c:v>
                </c:pt>
                <c:pt idx="1">
                  <c:v>18.984000000000002</c:v>
                </c:pt>
                <c:pt idx="2">
                  <c:v>14.401999999999999</c:v>
                </c:pt>
                <c:pt idx="3">
                  <c:v>2.4169999999999998</c:v>
                </c:pt>
                <c:pt idx="4">
                  <c:v>1.4910000000000001</c:v>
                </c:pt>
                <c:pt idx="5">
                  <c:v>0.998</c:v>
                </c:pt>
                <c:pt idx="6">
                  <c:v>0.68400000000000005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2B-435F-ABFA-2CDA15C2F9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8232704"/>
        <c:axId val="155283968"/>
      </c:barChart>
      <c:catAx>
        <c:axId val="1882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55283968"/>
        <c:crosses val="autoZero"/>
        <c:auto val="0"/>
        <c:lblAlgn val="ctr"/>
        <c:lblOffset val="100"/>
        <c:noMultiLvlLbl val="0"/>
      </c:catAx>
      <c:valAx>
        <c:axId val="15528396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USD</a:t>
                </a:r>
              </a:p>
            </c:rich>
          </c:tx>
          <c:layout>
            <c:manualLayout>
              <c:xMode val="edge"/>
              <c:yMode val="edge"/>
              <c:x val="2.3084974679012712E-2"/>
              <c:y val="0.269110236220472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0" sourceLinked="1"/>
        <c:majorTickMark val="none"/>
        <c:minorTickMark val="none"/>
        <c:tickLblPos val="nextTo"/>
        <c:crossAx val="188232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  <c:userShapes r:id="rId5"/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</c:pivotFmt>
      <c:pivotFmt>
        <c:idx val="14"/>
      </c:pivotFmt>
      <c:pivotFmt>
        <c:idx val="1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</c:pivotFmt>
      <c:pivotFmt>
        <c:idx val="17"/>
      </c:pivotFmt>
      <c:pivotFmt>
        <c:idx val="18"/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gradFill>
            <a:gsLst>
              <a:gs pos="0">
                <a:schemeClr val="accent4"/>
              </a:gs>
              <a:gs pos="100000">
                <a:schemeClr val="accent4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gradFill>
            <a:gsLst>
              <a:gs pos="0">
                <a:schemeClr val="accent4"/>
              </a:gs>
              <a:gs pos="100000">
                <a:schemeClr val="accent4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gradFill>
            <a:gsLst>
              <a:gs pos="0">
                <a:schemeClr val="accent4"/>
              </a:gs>
              <a:gs pos="100000">
                <a:schemeClr val="accent4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gradFill>
            <a:gsLst>
              <a:gs pos="0">
                <a:schemeClr val="accent4"/>
              </a:gs>
              <a:gs pos="100000">
                <a:schemeClr val="accent4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</c:pivotFmts>
    <c:plotArea>
      <c:layout>
        <c:manualLayout>
          <c:layoutTarget val="inner"/>
          <c:xMode val="edge"/>
          <c:yMode val="edge"/>
          <c:x val="0.12486771649091064"/>
          <c:y val="0.11223373026750527"/>
          <c:w val="0.8357951994571825"/>
          <c:h val="0.54692334369713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 sectores'!$J$4</c:f>
              <c:strCache>
                <c:ptCount val="1"/>
                <c:pt idx="0">
                  <c:v>EXP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AD-41F9-8A14-7DDADA6D49E9}"/>
              </c:ext>
            </c:extLst>
          </c:dPt>
          <c:dLbls>
            <c:delete val="1"/>
          </c:dLbls>
          <c:cat>
            <c:strRef>
              <c:f>'x sectores'!$I$5:$I$16</c:f>
              <c:strCache>
                <c:ptCount val="7"/>
                <c:pt idx="0">
                  <c:v>Camarones, langostinos congelados</c:v>
                </c:pt>
                <c:pt idx="1">
                  <c:v>Camarones, langostinos cultivados</c:v>
                </c:pt>
                <c:pt idx="2">
                  <c:v>Los demás pescados excepto los hígados, huevas, y lechas</c:v>
                </c:pt>
                <c:pt idx="3">
                  <c:v>Pescado congelado (excepto filetes y demás carnes de pescado)</c:v>
                </c:pt>
                <c:pt idx="4">
                  <c:v>Huevos de aves con cáscara</c:v>
                </c:pt>
                <c:pt idx="5">
                  <c:v>Los demás pescados congelados, escluídos filetes, hígados, huevas, y lechas</c:v>
                </c:pt>
                <c:pt idx="6">
                  <c:v>Atunes de aleta amarilla congelados, excluídos filetes, hígados, huevas, y lechas</c:v>
                </c:pt>
              </c:strCache>
            </c:strRef>
          </c:cat>
          <c:val>
            <c:numRef>
              <c:f>'x sectores'!$J$5:$J$16</c:f>
              <c:numCache>
                <c:formatCode>0.00</c:formatCode>
                <c:ptCount val="7"/>
                <c:pt idx="0">
                  <c:v>13.278</c:v>
                </c:pt>
                <c:pt idx="1">
                  <c:v>11.619</c:v>
                </c:pt>
                <c:pt idx="2">
                  <c:v>6.3680000000000003</c:v>
                </c:pt>
                <c:pt idx="3">
                  <c:v>4.4029999999999996</c:v>
                </c:pt>
                <c:pt idx="4">
                  <c:v>4.0670000000000002</c:v>
                </c:pt>
                <c:pt idx="5">
                  <c:v>3.0179999999999998</c:v>
                </c:pt>
                <c:pt idx="6">
                  <c:v>2.6669999999999998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D-41F9-8A14-7DDADA6D49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8234240"/>
        <c:axId val="188547072"/>
      </c:barChart>
      <c:catAx>
        <c:axId val="1882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88547072"/>
        <c:crosses val="autoZero"/>
        <c:auto val="0"/>
        <c:lblAlgn val="ctr"/>
        <c:lblOffset val="100"/>
        <c:noMultiLvlLbl val="0"/>
      </c:catAx>
      <c:valAx>
        <c:axId val="18854707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dirty="0" err="1">
                    <a:solidFill>
                      <a:sysClr val="windowText" lastClr="000000"/>
                    </a:solidFill>
                  </a:rPr>
                  <a:t>Millones</a:t>
                </a:r>
                <a:r>
                  <a:rPr lang="en-US" sz="1000" b="0" dirty="0">
                    <a:solidFill>
                      <a:sysClr val="windowText" lastClr="000000"/>
                    </a:solidFill>
                  </a:rPr>
                  <a:t> de USD</a:t>
                </a:r>
              </a:p>
            </c:rich>
          </c:tx>
          <c:layout>
            <c:manualLayout>
              <c:xMode val="edge"/>
              <c:yMode val="edge"/>
              <c:x val="4.4955245822849224E-2"/>
              <c:y val="0.36578672776918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0" sourceLinked="1"/>
        <c:majorTickMark val="none"/>
        <c:minorTickMark val="none"/>
        <c:tickLblPos val="nextTo"/>
        <c:crossAx val="188234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/>
      </a:pPr>
      <a:endParaRPr lang="es-PA"/>
    </a:p>
  </c:txPr>
  <c:externalData r:id="rId4">
    <c:autoUpdate val="0"/>
  </c:externalData>
  <c:userShapes r:id="rId5"/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</c:pivotFmt>
      <c:pivotFmt>
        <c:idx val="14"/>
      </c:pivotFmt>
      <c:pivotFmt>
        <c:idx val="1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</c:pivotFmt>
      <c:pivotFmt>
        <c:idx val="17"/>
      </c:pivotFmt>
      <c:pivotFmt>
        <c:idx val="18"/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gradFill>
            <a:gsLst>
              <a:gs pos="0">
                <a:schemeClr val="accent2"/>
              </a:gs>
              <a:gs pos="100000">
                <a:schemeClr val="accent2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s-PA"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gradFill>
            <a:gsLst>
              <a:gs pos="0">
                <a:schemeClr val="accent2"/>
              </a:gs>
              <a:gs pos="100000">
                <a:schemeClr val="accent2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s-PA"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gradFill>
            <a:gsLst>
              <a:gs pos="0">
                <a:schemeClr val="accent2"/>
              </a:gs>
              <a:gs pos="100000">
                <a:schemeClr val="accent2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s-PA" sz="9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gradFill>
            <a:gsLst>
              <a:gs pos="0">
                <a:schemeClr val="accent2"/>
              </a:gs>
              <a:gs pos="100000">
                <a:schemeClr val="accent2">
                  <a:lumMod val="84000"/>
                </a:schemeClr>
              </a:gs>
            </a:gsLst>
            <a:lin ang="5400000" scaled="1"/>
          </a:gradFill>
          <a:ln w="9525" cap="flat" cmpd="sng" algn="ctr">
            <a:noFill/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</c:pivotFmts>
    <c:plotArea>
      <c:layout>
        <c:manualLayout>
          <c:layoutTarget val="inner"/>
          <c:xMode val="edge"/>
          <c:yMode val="edge"/>
          <c:x val="9.9585332523328726E-2"/>
          <c:y val="9.876633889182522E-2"/>
          <c:w val="0.89043021467987105"/>
          <c:h val="0.740535898993050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'x sectores'!$H$4</c:f>
              <c:strCache>
                <c:ptCount val="1"/>
                <c:pt idx="0">
                  <c:v>EXP</c:v>
                </c:pt>
              </c:strCache>
            </c:strRef>
          </c:tx>
          <c:spPr>
            <a:solidFill>
              <a:schemeClr val="accent2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61-443A-9978-5E9CAB60F0AC}"/>
              </c:ext>
            </c:extLst>
          </c:dPt>
          <c:dLbls>
            <c:delete val="1"/>
          </c:dLbls>
          <c:cat>
            <c:strRef>
              <c:f>'x sectores'!$G$5:$G$16</c:f>
              <c:strCache>
                <c:ptCount val="7"/>
                <c:pt idx="0">
                  <c:v>Las demás maderas tropicales</c:v>
                </c:pt>
                <c:pt idx="1">
                  <c:v>Desechos de hierro</c:v>
                </c:pt>
                <c:pt idx="2">
                  <c:v>Desechos de aluminio</c:v>
                </c:pt>
                <c:pt idx="3">
                  <c:v>Envases monoblock de aluminio</c:v>
                </c:pt>
                <c:pt idx="4">
                  <c:v>Demás maderas en bruto</c:v>
                </c:pt>
                <c:pt idx="5">
                  <c:v>Desperdicios y desechos de oro</c:v>
                </c:pt>
                <c:pt idx="6">
                  <c:v>Fierro de construcción estructurado</c:v>
                </c:pt>
              </c:strCache>
            </c:strRef>
          </c:cat>
          <c:val>
            <c:numRef>
              <c:f>'x sectores'!$H$5:$H$16</c:f>
              <c:numCache>
                <c:formatCode>0.00</c:formatCode>
                <c:ptCount val="7"/>
                <c:pt idx="0">
                  <c:v>32.664000000000001</c:v>
                </c:pt>
                <c:pt idx="1">
                  <c:v>24.154</c:v>
                </c:pt>
                <c:pt idx="2">
                  <c:v>11.84</c:v>
                </c:pt>
                <c:pt idx="3">
                  <c:v>11.241</c:v>
                </c:pt>
                <c:pt idx="4">
                  <c:v>8.6389999999999993</c:v>
                </c:pt>
                <c:pt idx="5">
                  <c:v>5.5149999999999997</c:v>
                </c:pt>
                <c:pt idx="6">
                  <c:v>5.242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61-443A-9978-5E9CAB60F0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494144"/>
        <c:axId val="155285696"/>
      </c:barChart>
      <c:catAx>
        <c:axId val="2154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PA" sz="900" b="0" i="0" u="none" strike="noStrike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55285696"/>
        <c:crosses val="autoZero"/>
        <c:auto val="0"/>
        <c:lblAlgn val="ctr"/>
        <c:lblOffset val="100"/>
        <c:noMultiLvlLbl val="0"/>
      </c:catAx>
      <c:valAx>
        <c:axId val="15528569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PA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USD</a:t>
                </a:r>
              </a:p>
            </c:rich>
          </c:tx>
          <c:layout>
            <c:manualLayout>
              <c:xMode val="edge"/>
              <c:yMode val="edge"/>
              <c:x val="4.3301425534206878E-2"/>
              <c:y val="0.29244316291449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PA"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0" sourceLinked="1"/>
        <c:majorTickMark val="none"/>
        <c:minorTickMark val="none"/>
        <c:tickLblPos val="nextTo"/>
        <c:crossAx val="215494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ysClr val="windowText" lastClr="00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s-PA" sz="73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s-PA" sz="900" b="0" i="0" u="none" strike="noStrike" kern="1200" baseline="0">
          <a:solidFill>
            <a:schemeClr val="dk1"/>
          </a:solidFill>
          <a:latin typeface="+mn-lt"/>
          <a:ea typeface="+mn-ea"/>
          <a:cs typeface="+mn-cs"/>
        </a:defRPr>
      </a:pPr>
      <a:endParaRPr lang="es-PA"/>
    </a:p>
  </c:txPr>
  <c:externalData r:id="rId4">
    <c:autoUpdate val="0"/>
  </c:externalData>
  <c:userShapes r:id="rId5"/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PA" sz="1200" b="1"/>
              <a:t>Banano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'Principale Productos Quinqu'!$C$3</c:f>
              <c:strCache>
                <c:ptCount val="1"/>
                <c:pt idx="0">
                  <c:v>Banano</c:v>
                </c:pt>
              </c:strCache>
            </c:strRef>
          </c:tx>
          <c:spPr>
            <a:solidFill>
              <a:srgbClr val="8263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Quinqu'!$D$3:$H$3</c:f>
              <c:numCache>
                <c:formatCode>#,##0.0</c:formatCode>
                <c:ptCount val="5"/>
                <c:pt idx="0">
                  <c:v>63.941000000000003</c:v>
                </c:pt>
                <c:pt idx="1">
                  <c:v>61.313000000000002</c:v>
                </c:pt>
                <c:pt idx="2">
                  <c:v>63.689</c:v>
                </c:pt>
                <c:pt idx="3">
                  <c:v>69.420158000000001</c:v>
                </c:pt>
                <c:pt idx="4">
                  <c:v>100.90600000000001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9-4AFB-8F79-0155DDCAD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Quinqu'!$C$4</c:f>
              <c:strCache>
                <c:ptCount val="1"/>
                <c:pt idx="0">
                  <c:v>Variación 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'Principale Productos Quinqu'!$D$4:$H$4</c:f>
              <c:numCache>
                <c:formatCode>0%</c:formatCode>
                <c:ptCount val="5"/>
                <c:pt idx="1">
                  <c:v>-4.1100389421497942E-2</c:v>
                </c:pt>
                <c:pt idx="2">
                  <c:v>3.8751977557777269E-2</c:v>
                </c:pt>
                <c:pt idx="3">
                  <c:v>8.9986622493680238E-2</c:v>
                </c:pt>
                <c:pt idx="4">
                  <c:v>0.45355474414218427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19-4AFB-8F79-0155DDCAD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209984"/>
        <c:axId val="392673296"/>
      </c:lineChart>
      <c:valAx>
        <c:axId val="38960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9.0589620615054808E-2"/>
              <c:y val="0.26495218589446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392673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Variación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46209984"/>
        <c:crosses val="max"/>
        <c:crossBetween val="between"/>
      </c:valAx>
      <c:catAx>
        <c:axId val="3462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92673296"/>
        <c:crossesAt val="0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ysClr val="windowText" lastClr="00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Las demas maderas tropicales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.3325984251968504"/>
          <c:y val="0.18380441481082824"/>
          <c:w val="0.49377622499174356"/>
          <c:h val="0.47586122697124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'Principale Productos Quinqu'!$C$5</c:f>
              <c:strCache>
                <c:ptCount val="1"/>
                <c:pt idx="0">
                  <c:v>Madera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Quinqu'!$D$5:$H$5</c:f>
              <c:numCache>
                <c:formatCode>#,##0.00</c:formatCode>
                <c:ptCount val="5"/>
                <c:pt idx="0">
                  <c:v>26.451000000000001</c:v>
                </c:pt>
                <c:pt idx="1">
                  <c:v>24.292999999999999</c:v>
                </c:pt>
                <c:pt idx="2">
                  <c:v>33.338999999999999</c:v>
                </c:pt>
                <c:pt idx="3">
                  <c:v>40.616999999999997</c:v>
                </c:pt>
                <c:pt idx="4">
                  <c:v>41.304000000000002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4-4434-AD98-F63DD3FBB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71776"/>
        <c:axId val="389609952"/>
        <c:extLst/>
      </c:barChart>
      <c:lineChart>
        <c:grouping val="standard"/>
        <c:varyColors val="0"/>
        <c:ser>
          <c:idx val="2"/>
          <c:order val="1"/>
          <c:tx>
            <c:strRef>
              <c:f>'Principale Productos Quinqu'!$C$6</c:f>
              <c:strCache>
                <c:ptCount val="1"/>
                <c:pt idx="0">
                  <c:v>Variación </c:v>
                </c:pt>
              </c:strCache>
            </c:strRef>
          </c:tx>
          <c:spPr>
            <a:ln w="22225" cap="rnd"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cat>
            <c:numRef>
              <c:f>'Principale Productos Quinqu'!$D$2:$H$2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'Principale Productos Quinqu'!$D$6:$H$6</c:f>
              <c:numCache>
                <c:formatCode>0%</c:formatCode>
                <c:ptCount val="5"/>
                <c:pt idx="1">
                  <c:v>-8.1584817209179289E-2</c:v>
                </c:pt>
                <c:pt idx="2">
                  <c:v>0.37237064174865186</c:v>
                </c:pt>
                <c:pt idx="3">
                  <c:v>0.21830288850895344</c:v>
                </c:pt>
                <c:pt idx="4">
                  <c:v>1.6914100007386187E-2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14-4434-AD98-F63DD3FBB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837040"/>
        <c:axId val="579877760"/>
      </c:lineChart>
      <c:valAx>
        <c:axId val="38960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17365710080941868"/>
              <c:y val="0.231674844992202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6271776"/>
        <c:crosses val="autoZero"/>
        <c:crossBetween val="between"/>
      </c:valAx>
      <c:catAx>
        <c:axId val="3862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PA"/>
          </a:p>
        </c:txPr>
        <c:crossAx val="389609952"/>
        <c:crosses val="autoZero"/>
        <c:auto val="0"/>
        <c:lblAlgn val="ctr"/>
        <c:lblOffset val="100"/>
        <c:noMultiLvlLbl val="0"/>
      </c:catAx>
      <c:valAx>
        <c:axId val="5798777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/>
                  <a:t>Variación</a:t>
                </a:r>
                <a:r>
                  <a:rPr lang="es-PA" baseline="0"/>
                  <a:t> %</a:t>
                </a:r>
                <a:endParaRPr lang="es-P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578837040"/>
        <c:crosses val="max"/>
        <c:crossBetween val="between"/>
      </c:valAx>
      <c:catAx>
        <c:axId val="57883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9877760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2540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0.37848</cdr:x>
      <cdr:y>0.01505</cdr:y>
    </cdr:from>
    <cdr:to>
      <cdr:x>0.61678</cdr:x>
      <cdr:y>0.10098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CF4BB954-3D05-4F4F-BA4F-18F585227876}"/>
            </a:ext>
          </a:extLst>
        </cdr:cNvPr>
        <cdr:cNvSpPr txBox="1"/>
      </cdr:nvSpPr>
      <cdr:spPr>
        <a:xfrm xmlns:a="http://schemas.openxmlformats.org/drawingml/2006/main">
          <a:off x="2218986" y="54771"/>
          <a:ext cx="1397126" cy="312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s-MX" sz="1100" dirty="0"/>
            <a:t>     </a:t>
          </a:r>
          <a:r>
            <a:rPr lang="es-MX" sz="1400" b="1" dirty="0"/>
            <a:t>Sector</a:t>
          </a:r>
          <a:r>
            <a:rPr lang="es-MX" sz="1400" b="1" baseline="0" dirty="0"/>
            <a:t> Agrícola </a:t>
          </a:r>
          <a:endParaRPr lang="es-MX" sz="1400" b="1" dirty="0"/>
        </a:p>
      </cdr:txBody>
    </cdr:sp>
  </cdr:relSizeAnchor>
  <cdr:relSizeAnchor xmlns:cdr="http://schemas.openxmlformats.org/drawingml/2006/chartDrawing">
    <cdr:from>
      <cdr:x>0.58251</cdr:x>
      <cdr:y>0.0938</cdr:y>
    </cdr:from>
    <cdr:to>
      <cdr:x>0.94536</cdr:x>
      <cdr:y>0.18719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E65AE1D2-5598-4274-B360-ABB7C01EC906}"/>
            </a:ext>
          </a:extLst>
        </cdr:cNvPr>
        <cdr:cNvSpPr txBox="1"/>
      </cdr:nvSpPr>
      <cdr:spPr>
        <a:xfrm xmlns:a="http://schemas.openxmlformats.org/drawingml/2006/main">
          <a:off x="2590805" y="381760"/>
          <a:ext cx="1613856" cy="380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A" sz="900" b="1" dirty="0">
              <a:solidFill>
                <a:srgbClr val="C00000"/>
              </a:solidFill>
            </a:rPr>
            <a:t>Total por sector – 234.75 MM</a:t>
          </a:r>
        </a:p>
        <a:p xmlns:a="http://schemas.openxmlformats.org/drawingml/2006/main">
          <a:r>
            <a:rPr lang="es-PA" sz="900" b="1" dirty="0" err="1">
              <a:solidFill>
                <a:srgbClr val="C00000"/>
              </a:solidFill>
            </a:rPr>
            <a:t>Exp</a:t>
          </a:r>
          <a:r>
            <a:rPr lang="es-PA" sz="900" b="1" dirty="0">
              <a:solidFill>
                <a:srgbClr val="C00000"/>
              </a:solidFill>
            </a:rPr>
            <a:t>. Total 547.01 MM / 42.9%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0.28427</cdr:x>
      <cdr:y>0.00196</cdr:y>
    </cdr:from>
    <cdr:to>
      <cdr:x>0.71414</cdr:x>
      <cdr:y>0.10265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D9188050-6898-4FC9-99CA-3842D9E54BDC}"/>
            </a:ext>
          </a:extLst>
        </cdr:cNvPr>
        <cdr:cNvSpPr txBox="1"/>
      </cdr:nvSpPr>
      <cdr:spPr>
        <a:xfrm xmlns:a="http://schemas.openxmlformats.org/drawingml/2006/main">
          <a:off x="1604805" y="5965"/>
          <a:ext cx="2426752" cy="306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s-MX" sz="1100" dirty="0"/>
            <a:t>     </a:t>
          </a:r>
          <a:r>
            <a:rPr lang="es-MX" sz="1400" b="1" dirty="0"/>
            <a:t>Sector</a:t>
          </a:r>
          <a:r>
            <a:rPr lang="es-MX" sz="1400" b="1" baseline="0" dirty="0"/>
            <a:t> Agroindustrial</a:t>
          </a:r>
          <a:endParaRPr lang="es-MX" sz="1400" b="1" dirty="0"/>
        </a:p>
      </cdr:txBody>
    </cdr:sp>
  </cdr:relSizeAnchor>
  <cdr:relSizeAnchor xmlns:cdr="http://schemas.openxmlformats.org/drawingml/2006/chartDrawing">
    <cdr:from>
      <cdr:x>0.60803</cdr:x>
      <cdr:y>0.09945</cdr:y>
    </cdr:from>
    <cdr:to>
      <cdr:x>0.96906</cdr:x>
      <cdr:y>0.18856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6F531BB-E067-4329-8745-7CA6C3E2C3AA}"/>
            </a:ext>
          </a:extLst>
        </cdr:cNvPr>
        <cdr:cNvSpPr txBox="1"/>
      </cdr:nvSpPr>
      <cdr:spPr>
        <a:xfrm xmlns:a="http://schemas.openxmlformats.org/drawingml/2006/main">
          <a:off x="2673705" y="401822"/>
          <a:ext cx="158754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PA" sz="1100" dirty="0"/>
        </a:p>
      </cdr:txBody>
    </cdr:sp>
  </cdr:relSizeAnchor>
  <cdr:relSizeAnchor xmlns:cdr="http://schemas.openxmlformats.org/drawingml/2006/chartDrawing">
    <cdr:from>
      <cdr:x>0.61762</cdr:x>
      <cdr:y>0.07829</cdr:y>
    </cdr:from>
    <cdr:to>
      <cdr:x>0.9615</cdr:x>
      <cdr:y>0.18351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6E634FEE-6E87-46C5-A8DE-BFD0C6D41F4D}"/>
            </a:ext>
          </a:extLst>
        </cdr:cNvPr>
        <cdr:cNvSpPr txBox="1"/>
      </cdr:nvSpPr>
      <cdr:spPr>
        <a:xfrm xmlns:a="http://schemas.openxmlformats.org/drawingml/2006/main">
          <a:off x="2715854" y="316332"/>
          <a:ext cx="1512168" cy="425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PA" sz="900" b="1" dirty="0">
              <a:solidFill>
                <a:srgbClr val="C00000"/>
              </a:solidFill>
              <a:latin typeface="Calibri" panose="020F0502020204030204" pitchFamily="34" charset="0"/>
            </a:rPr>
            <a:t>Total por sector – 96.94 MM</a:t>
          </a:r>
        </a:p>
        <a:p xmlns:a="http://schemas.openxmlformats.org/drawingml/2006/main">
          <a:r>
            <a:rPr lang="es-PA" sz="900" b="1" dirty="0" err="1">
              <a:solidFill>
                <a:srgbClr val="C00000"/>
              </a:solidFill>
              <a:latin typeface="Calibri" panose="020F0502020204030204" pitchFamily="34" charset="0"/>
            </a:rPr>
            <a:t>Exp</a:t>
          </a:r>
          <a:r>
            <a:rPr lang="es-PA" sz="900" b="1" dirty="0">
              <a:solidFill>
                <a:srgbClr val="C00000"/>
              </a:solidFill>
              <a:latin typeface="Calibri" panose="020F0502020204030204" pitchFamily="34" charset="0"/>
            </a:rPr>
            <a:t>. Total 547.01 MM / 17.7%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0.26057</cdr:x>
      <cdr:y>0.00398</cdr:y>
    </cdr:from>
    <cdr:to>
      <cdr:x>0.72359</cdr:x>
      <cdr:y>0.10467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9698A4F-DDAC-4ACA-BBAD-A7BAC1E8A1A1}"/>
            </a:ext>
          </a:extLst>
        </cdr:cNvPr>
        <cdr:cNvSpPr txBox="1"/>
      </cdr:nvSpPr>
      <cdr:spPr>
        <a:xfrm xmlns:a="http://schemas.openxmlformats.org/drawingml/2006/main">
          <a:off x="1463552" y="15550"/>
          <a:ext cx="2600664" cy="39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s-MX" sz="1400"/>
            <a:t>     </a:t>
          </a:r>
          <a:r>
            <a:rPr lang="es-MX" sz="1400" b="1"/>
            <a:t>Sector</a:t>
          </a:r>
          <a:r>
            <a:rPr lang="es-MX" sz="1400" b="1" baseline="0"/>
            <a:t> Pesca</a:t>
          </a:r>
          <a:endParaRPr lang="es-MX" sz="1400" b="1"/>
        </a:p>
      </cdr:txBody>
    </cdr:sp>
  </cdr:relSizeAnchor>
  <cdr:relSizeAnchor xmlns:cdr="http://schemas.openxmlformats.org/drawingml/2006/chartDrawing">
    <cdr:from>
      <cdr:x>0.59985</cdr:x>
      <cdr:y>0.07242</cdr:y>
    </cdr:from>
    <cdr:to>
      <cdr:x>1</cdr:x>
      <cdr:y>0.17082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5F0E1513-FC97-4477-A73E-61FD85C08298}"/>
            </a:ext>
          </a:extLst>
        </cdr:cNvPr>
        <cdr:cNvSpPr txBox="1"/>
      </cdr:nvSpPr>
      <cdr:spPr>
        <a:xfrm xmlns:a="http://schemas.openxmlformats.org/drawingml/2006/main">
          <a:off x="2652180" y="286929"/>
          <a:ext cx="1769195" cy="389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A" sz="900" b="1" dirty="0">
              <a:solidFill>
                <a:srgbClr val="C00000"/>
              </a:solidFill>
            </a:rPr>
            <a:t>Total por sector – 65.85 MM</a:t>
          </a:r>
        </a:p>
        <a:p xmlns:a="http://schemas.openxmlformats.org/drawingml/2006/main">
          <a:r>
            <a:rPr lang="es-PA" sz="900" b="1" dirty="0" err="1">
              <a:solidFill>
                <a:srgbClr val="C00000"/>
              </a:solidFill>
            </a:rPr>
            <a:t>Exp</a:t>
          </a:r>
          <a:r>
            <a:rPr lang="es-PA" sz="900" b="1" dirty="0">
              <a:solidFill>
                <a:srgbClr val="C00000"/>
              </a:solidFill>
            </a:rPr>
            <a:t>. Total 547.01 MM / (12%)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0.3182</cdr:x>
      <cdr:y>2.52406E-7</cdr:y>
    </cdr:from>
    <cdr:to>
      <cdr:x>0.6818</cdr:x>
      <cdr:y>0.10952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CC6732F-B02F-4DA5-B4A2-D18CF2F1B41F}"/>
            </a:ext>
          </a:extLst>
        </cdr:cNvPr>
        <cdr:cNvSpPr txBox="1"/>
      </cdr:nvSpPr>
      <cdr:spPr>
        <a:xfrm xmlns:a="http://schemas.openxmlformats.org/drawingml/2006/main">
          <a:off x="1400218" y="1"/>
          <a:ext cx="1600066" cy="433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s-MX" sz="1100" dirty="0"/>
            <a:t>     </a:t>
          </a:r>
          <a:r>
            <a:rPr lang="es-MX" sz="1400" b="1" dirty="0"/>
            <a:t>Sector</a:t>
          </a:r>
          <a:r>
            <a:rPr lang="es-MX" sz="1400" b="1" baseline="0" dirty="0"/>
            <a:t> Industrial</a:t>
          </a:r>
          <a:endParaRPr lang="es-MX" sz="1400" b="1" dirty="0"/>
        </a:p>
      </cdr:txBody>
    </cdr:sp>
  </cdr:relSizeAnchor>
  <cdr:relSizeAnchor xmlns:cdr="http://schemas.openxmlformats.org/drawingml/2006/chartDrawing">
    <cdr:from>
      <cdr:x>0.59284</cdr:x>
      <cdr:y>0.0835</cdr:y>
    </cdr:from>
    <cdr:to>
      <cdr:x>1</cdr:x>
      <cdr:y>0.17694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889E1BA6-08AE-47AE-BB8D-AB3A76DE9290}"/>
            </a:ext>
          </a:extLst>
        </cdr:cNvPr>
        <cdr:cNvSpPr txBox="1"/>
      </cdr:nvSpPr>
      <cdr:spPr>
        <a:xfrm xmlns:a="http://schemas.openxmlformats.org/drawingml/2006/main">
          <a:off x="2621174" y="330813"/>
          <a:ext cx="1800200" cy="37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A" sz="900" b="1" dirty="0">
              <a:solidFill>
                <a:srgbClr val="C00000"/>
              </a:solidFill>
            </a:rPr>
            <a:t>Total por sector – 149.47MM</a:t>
          </a:r>
        </a:p>
        <a:p xmlns:a="http://schemas.openxmlformats.org/drawingml/2006/main">
          <a:r>
            <a:rPr lang="es-PA" sz="900" b="1" dirty="0" err="1">
              <a:solidFill>
                <a:srgbClr val="C00000"/>
              </a:solidFill>
            </a:rPr>
            <a:t>Exp</a:t>
          </a:r>
          <a:r>
            <a:rPr lang="es-PA" sz="900" b="1" dirty="0">
              <a:solidFill>
                <a:srgbClr val="C00000"/>
              </a:solidFill>
            </a:rPr>
            <a:t>. Total 547.01 MM / (27.3%)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E55C13-D813-4663-8DEE-FEA4BF26467E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39CA4E-B570-48A0-BA22-DE504471EF1A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3171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9CA4E-B570-48A0-BA22-DE504471EF1A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73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9CA4E-B570-48A0-BA22-DE504471EF1A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0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9CA4E-B570-48A0-BA22-DE504471EF1A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3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9CA4E-B570-48A0-BA22-DE504471EF1A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02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9CA4E-B570-48A0-BA22-DE504471EF1A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27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9CA4E-B570-48A0-BA22-DE504471EF1A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5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9CA4E-B570-48A0-BA22-DE504471EF1A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3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9CA4E-B570-48A0-BA22-DE504471EF1A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5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92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04345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401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663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16268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6469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2178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19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8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71959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8874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180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976026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893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11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33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450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1711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7343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46259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8774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07604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13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a" descr="Mapa de Norteamérica"/>
          <p:cNvSpPr>
            <a:spLocks noEditPoints="1"/>
          </p:cNvSpPr>
          <p:nvPr/>
        </p:nvSpPr>
        <p:spPr bwMode="auto">
          <a:xfrm>
            <a:off x="3356055" y="2381"/>
            <a:ext cx="5787945" cy="51435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6" cy="2286001"/>
          </a:xfrm>
        </p:spPr>
        <p:txBody>
          <a:bodyPr rtlCol="0">
            <a:normAutofit/>
          </a:bodyPr>
          <a:lstStyle>
            <a:lvl1pPr>
              <a:defRPr sz="33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3448" y="3771900"/>
            <a:ext cx="5887983" cy="85725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05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5874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0726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01586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8391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51257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46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25056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13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5015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8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F1FBE5-C484-4BCA-A3AA-9580E4E4D762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0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7435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2545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33020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00244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0369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96004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9046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5471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53674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9264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6" cy="1771649"/>
          </a:xfrm>
        </p:spPr>
        <p:txBody>
          <a:bodyPr rtlCol="0" anchor="b">
            <a:normAutofit/>
          </a:bodyPr>
          <a:lstStyle>
            <a:lvl1pPr algn="l">
              <a:defRPr sz="33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0100" y="514352"/>
            <a:ext cx="5891332" cy="85724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6DF7D1-80B5-400F-8632-6771598A5781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1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2292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8975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04912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21813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707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0261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3768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642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231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88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370117-A5F3-49D7-BC8B-6E4A0E9D29AE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96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78816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02644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86405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08318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39993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2327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095222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6382916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886706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1175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13449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4A2AD-3C2D-44F0-8327-2C2A24CDF8DA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66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579216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334417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276055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5804697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124285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712531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08156332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41969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1127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143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3A605E-10DB-4F3E-951E-4D6CD28397BE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79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2130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69043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6743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6659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918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98447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091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2989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909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162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DD5F98-7049-4142-8CFC-E0FCDA217BB9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73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3940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672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65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1203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504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13055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49381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3409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13727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698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0507" y="514350"/>
            <a:ext cx="4230202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C3D658-11B2-42B7-B1A5-7006A0F82D7D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96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860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8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976279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9273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730351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9521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14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791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1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299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041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1158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F90F6F-65C4-48A2-867C-DEB2B02D04CC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887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9642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87244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80961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80124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38808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21200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00342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63998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2085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550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2928F-3E31-4EBC-B372-5A42C9B3805C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0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7994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43907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8795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78349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777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77251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426934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236989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93736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8313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514350"/>
            <a:ext cx="1601153" cy="4114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447" y="514350"/>
            <a:ext cx="5563553" cy="41148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1A855-3B54-417F-9667-4D97047369ED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2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6823845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698682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0171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4826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85179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86883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10155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62702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94824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7199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582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2918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75712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863730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222959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1274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487164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075712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066711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135980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248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79345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055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384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80" indent="-185684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78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94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292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7467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9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1096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620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39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9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2712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88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29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16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16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4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8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107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1904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1800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88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5216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237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290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520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954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buSzPct val="100000"/>
              <a:defRPr sz="1100"/>
            </a:lvl3pPr>
            <a:lvl4pPr marL="385664" indent="-128555">
              <a:buClr>
                <a:schemeClr val="accent2"/>
              </a:buClr>
              <a:buSzPct val="100000"/>
              <a:defRPr sz="1100"/>
            </a:lvl4pPr>
            <a:lvl5pPr>
              <a:buClr>
                <a:schemeClr val="accent2"/>
              </a:buClr>
              <a:buSzPct val="10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812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343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690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4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70456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55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815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36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6060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77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85100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435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9157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557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61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926226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043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7605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2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1686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3455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089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598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12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485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024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58910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455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0298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0675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7558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6445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6618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7814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0630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483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34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11491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9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500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688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484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1997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241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883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242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044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4397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6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978331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396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090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9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901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9881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324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8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4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590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4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61" Type="http://schemas.openxmlformats.org/officeDocument/2006/relationships/hyperlink" Target="https://www.facebook.com/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50" Type="http://schemas.openxmlformats.org/officeDocument/2006/relationships/slideLayout" Target="../slideLayouts/slideLayout131.xml"/><Relationship Id="rId55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44.xml"/><Relationship Id="rId68" Type="http://schemas.openxmlformats.org/officeDocument/2006/relationships/slideLayout" Target="../slideLayouts/slideLayout149.xml"/><Relationship Id="rId76" Type="http://schemas.openxmlformats.org/officeDocument/2006/relationships/hyperlink" Target="https://www.facebook.com/" TargetMode="External"/><Relationship Id="rId7" Type="http://schemas.openxmlformats.org/officeDocument/2006/relationships/slideLayout" Target="../slideLayouts/slideLayout88.xml"/><Relationship Id="rId71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34.xml"/><Relationship Id="rId58" Type="http://schemas.openxmlformats.org/officeDocument/2006/relationships/slideLayout" Target="../slideLayouts/slideLayout139.xml"/><Relationship Id="rId66" Type="http://schemas.openxmlformats.org/officeDocument/2006/relationships/slideLayout" Target="../slideLayouts/slideLayout147.xml"/><Relationship Id="rId7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57" Type="http://schemas.openxmlformats.org/officeDocument/2006/relationships/slideLayout" Target="../slideLayouts/slideLayout138.xml"/><Relationship Id="rId61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52" Type="http://schemas.openxmlformats.org/officeDocument/2006/relationships/slideLayout" Target="../slideLayouts/slideLayout133.xml"/><Relationship Id="rId60" Type="http://schemas.openxmlformats.org/officeDocument/2006/relationships/slideLayout" Target="../slideLayouts/slideLayout141.xml"/><Relationship Id="rId65" Type="http://schemas.openxmlformats.org/officeDocument/2006/relationships/slideLayout" Target="../slideLayouts/slideLayout146.xml"/><Relationship Id="rId73" Type="http://schemas.openxmlformats.org/officeDocument/2006/relationships/slideLayout" Target="../slideLayouts/slideLayout154.xml"/><Relationship Id="rId78" Type="http://schemas.openxmlformats.org/officeDocument/2006/relationships/hyperlink" Target="https://twitter.com/" TargetMode="Externa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56" Type="http://schemas.openxmlformats.org/officeDocument/2006/relationships/slideLayout" Target="../slideLayouts/slideLayout137.xml"/><Relationship Id="rId64" Type="http://schemas.openxmlformats.org/officeDocument/2006/relationships/slideLayout" Target="../slideLayouts/slideLayout145.xml"/><Relationship Id="rId69" Type="http://schemas.openxmlformats.org/officeDocument/2006/relationships/slideLayout" Target="../slideLayouts/slideLayout150.xml"/><Relationship Id="rId77" Type="http://schemas.openxmlformats.org/officeDocument/2006/relationships/hyperlink" Target="https://www.linkedin.com/" TargetMode="External"/><Relationship Id="rId8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32.xml"/><Relationship Id="rId72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59" Type="http://schemas.openxmlformats.org/officeDocument/2006/relationships/slideLayout" Target="../slideLayouts/slideLayout140.xml"/><Relationship Id="rId6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35.xml"/><Relationship Id="rId62" Type="http://schemas.openxmlformats.org/officeDocument/2006/relationships/slideLayout" Target="../slideLayouts/slideLayout143.xml"/><Relationship Id="rId70" Type="http://schemas.openxmlformats.org/officeDocument/2006/relationships/slideLayout" Target="../slideLayouts/slideLayout151.xml"/><Relationship Id="rId75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9" Type="http://schemas.openxmlformats.org/officeDocument/2006/relationships/slideLayout" Target="../slideLayouts/slideLayout205.xml"/><Relationship Id="rId21" Type="http://schemas.openxmlformats.org/officeDocument/2006/relationships/slideLayout" Target="../slideLayouts/slideLayout187.xml"/><Relationship Id="rId34" Type="http://schemas.openxmlformats.org/officeDocument/2006/relationships/slideLayout" Target="../slideLayouts/slideLayout200.xml"/><Relationship Id="rId42" Type="http://schemas.openxmlformats.org/officeDocument/2006/relationships/slideLayout" Target="../slideLayouts/slideLayout208.xml"/><Relationship Id="rId47" Type="http://schemas.openxmlformats.org/officeDocument/2006/relationships/slideLayout" Target="../slideLayouts/slideLayout213.xml"/><Relationship Id="rId50" Type="http://schemas.openxmlformats.org/officeDocument/2006/relationships/slideLayout" Target="../slideLayouts/slideLayout216.xml"/><Relationship Id="rId55" Type="http://schemas.openxmlformats.org/officeDocument/2006/relationships/slideLayout" Target="../slideLayouts/slideLayout221.xml"/><Relationship Id="rId63" Type="http://schemas.openxmlformats.org/officeDocument/2006/relationships/slideLayout" Target="../slideLayouts/slideLayout229.xml"/><Relationship Id="rId68" Type="http://schemas.openxmlformats.org/officeDocument/2006/relationships/slideLayout" Target="../slideLayouts/slideLayout234.xml"/><Relationship Id="rId76" Type="http://schemas.openxmlformats.org/officeDocument/2006/relationships/hyperlink" Target="https://www.facebook.com/" TargetMode="External"/><Relationship Id="rId7" Type="http://schemas.openxmlformats.org/officeDocument/2006/relationships/slideLayout" Target="../slideLayouts/slideLayout173.xml"/><Relationship Id="rId71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9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32" Type="http://schemas.openxmlformats.org/officeDocument/2006/relationships/slideLayout" Target="../slideLayouts/slideLayout198.xml"/><Relationship Id="rId37" Type="http://schemas.openxmlformats.org/officeDocument/2006/relationships/slideLayout" Target="../slideLayouts/slideLayout203.xml"/><Relationship Id="rId40" Type="http://schemas.openxmlformats.org/officeDocument/2006/relationships/slideLayout" Target="../slideLayouts/slideLayout206.xml"/><Relationship Id="rId45" Type="http://schemas.openxmlformats.org/officeDocument/2006/relationships/slideLayout" Target="../slideLayouts/slideLayout211.xml"/><Relationship Id="rId53" Type="http://schemas.openxmlformats.org/officeDocument/2006/relationships/slideLayout" Target="../slideLayouts/slideLayout219.xml"/><Relationship Id="rId58" Type="http://schemas.openxmlformats.org/officeDocument/2006/relationships/slideLayout" Target="../slideLayouts/slideLayout224.xml"/><Relationship Id="rId66" Type="http://schemas.openxmlformats.org/officeDocument/2006/relationships/slideLayout" Target="../slideLayouts/slideLayout232.xml"/><Relationship Id="rId74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slideLayout" Target="../slideLayouts/slideLayout194.xml"/><Relationship Id="rId36" Type="http://schemas.openxmlformats.org/officeDocument/2006/relationships/slideLayout" Target="../slideLayouts/slideLayout202.xml"/><Relationship Id="rId49" Type="http://schemas.openxmlformats.org/officeDocument/2006/relationships/slideLayout" Target="../slideLayouts/slideLayout215.xml"/><Relationship Id="rId57" Type="http://schemas.openxmlformats.org/officeDocument/2006/relationships/slideLayout" Target="../slideLayouts/slideLayout223.xml"/><Relationship Id="rId61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31" Type="http://schemas.openxmlformats.org/officeDocument/2006/relationships/slideLayout" Target="../slideLayouts/slideLayout197.xml"/><Relationship Id="rId44" Type="http://schemas.openxmlformats.org/officeDocument/2006/relationships/slideLayout" Target="../slideLayouts/slideLayout210.xml"/><Relationship Id="rId52" Type="http://schemas.openxmlformats.org/officeDocument/2006/relationships/slideLayout" Target="../slideLayouts/slideLayout218.xml"/><Relationship Id="rId60" Type="http://schemas.openxmlformats.org/officeDocument/2006/relationships/slideLayout" Target="../slideLayouts/slideLayout226.xml"/><Relationship Id="rId65" Type="http://schemas.openxmlformats.org/officeDocument/2006/relationships/slideLayout" Target="../slideLayouts/slideLayout231.xml"/><Relationship Id="rId73" Type="http://schemas.openxmlformats.org/officeDocument/2006/relationships/slideLayout" Target="../slideLayouts/slideLayout239.xml"/><Relationship Id="rId78" Type="http://schemas.openxmlformats.org/officeDocument/2006/relationships/hyperlink" Target="https://twitter.com/" TargetMode="Externa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Relationship Id="rId30" Type="http://schemas.openxmlformats.org/officeDocument/2006/relationships/slideLayout" Target="../slideLayouts/slideLayout196.xml"/><Relationship Id="rId35" Type="http://schemas.openxmlformats.org/officeDocument/2006/relationships/slideLayout" Target="../slideLayouts/slideLayout201.xml"/><Relationship Id="rId43" Type="http://schemas.openxmlformats.org/officeDocument/2006/relationships/slideLayout" Target="../slideLayouts/slideLayout209.xml"/><Relationship Id="rId48" Type="http://schemas.openxmlformats.org/officeDocument/2006/relationships/slideLayout" Target="../slideLayouts/slideLayout214.xml"/><Relationship Id="rId56" Type="http://schemas.openxmlformats.org/officeDocument/2006/relationships/slideLayout" Target="../slideLayouts/slideLayout222.xml"/><Relationship Id="rId64" Type="http://schemas.openxmlformats.org/officeDocument/2006/relationships/slideLayout" Target="../slideLayouts/slideLayout230.xml"/><Relationship Id="rId69" Type="http://schemas.openxmlformats.org/officeDocument/2006/relationships/slideLayout" Target="../slideLayouts/slideLayout235.xml"/><Relationship Id="rId77" Type="http://schemas.openxmlformats.org/officeDocument/2006/relationships/hyperlink" Target="https://www.linkedin.com/" TargetMode="External"/><Relationship Id="rId8" Type="http://schemas.openxmlformats.org/officeDocument/2006/relationships/slideLayout" Target="../slideLayouts/slideLayout174.xml"/><Relationship Id="rId51" Type="http://schemas.openxmlformats.org/officeDocument/2006/relationships/slideLayout" Target="../slideLayouts/slideLayout217.xml"/><Relationship Id="rId72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33" Type="http://schemas.openxmlformats.org/officeDocument/2006/relationships/slideLayout" Target="../slideLayouts/slideLayout199.xml"/><Relationship Id="rId38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212.xml"/><Relationship Id="rId59" Type="http://schemas.openxmlformats.org/officeDocument/2006/relationships/slideLayout" Target="../slideLayouts/slideLayout225.xml"/><Relationship Id="rId67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186.xml"/><Relationship Id="rId41" Type="http://schemas.openxmlformats.org/officeDocument/2006/relationships/slideLayout" Target="../slideLayouts/slideLayout207.xml"/><Relationship Id="rId54" Type="http://schemas.openxmlformats.org/officeDocument/2006/relationships/slideLayout" Target="../slideLayouts/slideLayout220.xml"/><Relationship Id="rId62" Type="http://schemas.openxmlformats.org/officeDocument/2006/relationships/slideLayout" Target="../slideLayouts/slideLayout228.xml"/><Relationship Id="rId70" Type="http://schemas.openxmlformats.org/officeDocument/2006/relationships/slideLayout" Target="../slideLayouts/slideLayout236.xml"/><Relationship Id="rId75" Type="http://schemas.openxmlformats.org/officeDocument/2006/relationships/theme" Target="../theme/theme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7327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6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06864" y="4836320"/>
            <a:ext cx="4979929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115453" y="4836320"/>
            <a:ext cx="1047467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0818A627-F158-453F-81F0-08C0F51A737D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373080" y="4836320"/>
            <a:ext cx="857474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198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9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21"/>
            <a:ext cx="1620957" cy="230833"/>
          </a:xfrm>
          <a:prstGeom prst="rect">
            <a:avLst/>
          </a:prstGeom>
        </p:spPr>
        <p:txBody>
          <a:bodyPr vert="horz" wrap="square" lIns="91418" tIns="45709" rIns="91418" bIns="4570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27"/>
            <a:ext cx="104568" cy="246221"/>
          </a:xfrm>
          <a:prstGeom prst="rect">
            <a:avLst/>
          </a:prstGeom>
        </p:spPr>
        <p:txBody>
          <a:bodyPr vert="horz" wrap="none" lIns="91418" tIns="45709" rIns="91418" bIns="4570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‹Nº›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6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87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txStyles>
    <p:titleStyle>
      <a:lvl1pPr algn="ctr" defTabSz="91413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1" indent="-172990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184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586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0"/>
            <a:ext cx="1620957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16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‹Nº›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5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Rectangle 17">
            <a:hlinkClick r:id="rId76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>
            <a:hlinkClick r:id="rId77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hlinkClick r:id="rId78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015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  <p:sldLayoutId id="2147483786" r:id="rId54"/>
    <p:sldLayoutId id="2147483787" r:id="rId55"/>
    <p:sldLayoutId id="2147483788" r:id="rId56"/>
    <p:sldLayoutId id="2147483789" r:id="rId57"/>
    <p:sldLayoutId id="2147483790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  <p:sldLayoutId id="2147483799" r:id="rId67"/>
    <p:sldLayoutId id="2147483800" r:id="rId68"/>
    <p:sldLayoutId id="2147483801" r:id="rId69"/>
    <p:sldLayoutId id="2147483802" r:id="rId70"/>
    <p:sldLayoutId id="2147483803" r:id="rId71"/>
    <p:sldLayoutId id="2147483804" r:id="rId72"/>
    <p:sldLayoutId id="2147483805" r:id="rId73"/>
    <p:sldLayoutId id="2147483806" r:id="rId74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9068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0"/>
            <a:ext cx="1620957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16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‹Nº›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5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Rectangle 17">
            <a:hlinkClick r:id="rId76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>
            <a:hlinkClick r:id="rId77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hlinkClick r:id="rId78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93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  <p:sldLayoutId id="2147483844" r:id="rId25"/>
    <p:sldLayoutId id="2147483845" r:id="rId26"/>
    <p:sldLayoutId id="2147483846" r:id="rId27"/>
    <p:sldLayoutId id="2147483847" r:id="rId28"/>
    <p:sldLayoutId id="2147483848" r:id="rId29"/>
    <p:sldLayoutId id="2147483849" r:id="rId30"/>
    <p:sldLayoutId id="2147483850" r:id="rId31"/>
    <p:sldLayoutId id="2147483851" r:id="rId32"/>
    <p:sldLayoutId id="2147483852" r:id="rId33"/>
    <p:sldLayoutId id="2147483853" r:id="rId34"/>
    <p:sldLayoutId id="2147483854" r:id="rId35"/>
    <p:sldLayoutId id="2147483855" r:id="rId36"/>
    <p:sldLayoutId id="2147483856" r:id="rId37"/>
    <p:sldLayoutId id="2147483857" r:id="rId38"/>
    <p:sldLayoutId id="2147483858" r:id="rId39"/>
    <p:sldLayoutId id="2147483859" r:id="rId40"/>
    <p:sldLayoutId id="2147483860" r:id="rId41"/>
    <p:sldLayoutId id="2147483861" r:id="rId42"/>
    <p:sldLayoutId id="2147483862" r:id="rId43"/>
    <p:sldLayoutId id="2147483863" r:id="rId44"/>
    <p:sldLayoutId id="2147483864" r:id="rId45"/>
    <p:sldLayoutId id="2147483865" r:id="rId46"/>
    <p:sldLayoutId id="2147483866" r:id="rId47"/>
    <p:sldLayoutId id="2147483867" r:id="rId48"/>
    <p:sldLayoutId id="2147483868" r:id="rId49"/>
    <p:sldLayoutId id="2147483869" r:id="rId50"/>
    <p:sldLayoutId id="2147483870" r:id="rId51"/>
    <p:sldLayoutId id="2147483871" r:id="rId52"/>
    <p:sldLayoutId id="2147483872" r:id="rId53"/>
    <p:sldLayoutId id="2147483873" r:id="rId54"/>
    <p:sldLayoutId id="2147483874" r:id="rId55"/>
    <p:sldLayoutId id="2147483875" r:id="rId56"/>
    <p:sldLayoutId id="2147483876" r:id="rId57"/>
    <p:sldLayoutId id="2147483877" r:id="rId58"/>
    <p:sldLayoutId id="2147483878" r:id="rId59"/>
    <p:sldLayoutId id="2147483879" r:id="rId60"/>
    <p:sldLayoutId id="2147483880" r:id="rId61"/>
    <p:sldLayoutId id="2147483881" r:id="rId62"/>
    <p:sldLayoutId id="2147483882" r:id="rId63"/>
    <p:sldLayoutId id="2147483883" r:id="rId64"/>
    <p:sldLayoutId id="2147483884" r:id="rId65"/>
    <p:sldLayoutId id="2147483885" r:id="rId66"/>
    <p:sldLayoutId id="2147483886" r:id="rId67"/>
    <p:sldLayoutId id="2147483887" r:id="rId68"/>
    <p:sldLayoutId id="2147483888" r:id="rId69"/>
    <p:sldLayoutId id="2147483889" r:id="rId70"/>
    <p:sldLayoutId id="2147483890" r:id="rId71"/>
    <p:sldLayoutId id="2147483891" r:id="rId72"/>
    <p:sldLayoutId id="2147483892" r:id="rId73"/>
    <p:sldLayoutId id="2147483893" r:id="rId74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5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pontelatone.net/2014/06/carne-bovina-infetta-sequestri-in-tutta.html" TargetMode="External"/><Relationship Id="rId7" Type="http://schemas.openxmlformats.org/officeDocument/2006/relationships/image" Target="../media/image1.png"/><Relationship Id="rId12" Type="http://schemas.openxmlformats.org/officeDocument/2006/relationships/hyperlink" Target="http://medicinaintercultural.org/etiqueta/aceite-de-pescado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3.jpg"/><Relationship Id="rId5" Type="http://schemas.openxmlformats.org/officeDocument/2006/relationships/hyperlink" Target="https://escultorfpindustrialimentaria.wordpress.com/2017/08/03/el-aceite-de-palma/" TargetMode="External"/><Relationship Id="rId10" Type="http://schemas.openxmlformats.org/officeDocument/2006/relationships/image" Target="../media/image22.jpg"/><Relationship Id="rId4" Type="http://schemas.openxmlformats.org/officeDocument/2006/relationships/image" Target="../media/image19.png"/><Relationship Id="rId9" Type="http://schemas.openxmlformats.org/officeDocument/2006/relationships/hyperlink" Target="http://recetas.recipesq.com/2013/como-pelar-una-sandia-video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hyperlink" Target="https://pixabay.com/en/flag-denmark-country-national-1488000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2.jpeg"/><Relationship Id="rId5" Type="http://schemas.openxmlformats.org/officeDocument/2006/relationships/image" Target="../media/image27.jpg"/><Relationship Id="rId10" Type="http://schemas.openxmlformats.org/officeDocument/2006/relationships/hyperlink" Target="https://pixabay.com/es/internacional-bandera-guatemala-2657167/" TargetMode="External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chart" Target="../charts/chart3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5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5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53011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3595" y="1062991"/>
            <a:ext cx="7886700" cy="1370886"/>
          </a:xfrm>
        </p:spPr>
        <p:txBody>
          <a:bodyPr>
            <a:normAutofit/>
          </a:bodyPr>
          <a:lstStyle/>
          <a:p>
            <a:pPr algn="ctr"/>
            <a:r>
              <a:rPr lang="es-ES" sz="1800" dirty="0">
                <a:ln w="0"/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Cifras oficiales</a:t>
            </a:r>
            <a:br>
              <a:rPr lang="es-ES" sz="1800" dirty="0">
                <a:ln w="0"/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Contraloría General de la República </a:t>
            </a:r>
            <a:br>
              <a:rPr lang="es-ES" sz="1800" dirty="0">
                <a:ln w="0"/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</a:br>
            <a:br>
              <a:rPr lang="es-ES" sz="1800" dirty="0">
                <a:ln w="0"/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Enero - SEPTIEMBRE</a:t>
            </a:r>
            <a:br>
              <a:rPr lang="es-ES" sz="1800" dirty="0">
                <a:ln w="0"/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2018 - 2019</a:t>
            </a:r>
          </a:p>
        </p:txBody>
      </p:sp>
      <p:pic>
        <p:nvPicPr>
          <p:cNvPr id="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51870"/>
            <a:ext cx="4141520" cy="10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F68B663-BF78-4E46-8D5F-707E3954957B}"/>
              </a:ext>
            </a:extLst>
          </p:cNvPr>
          <p:cNvSpPr/>
          <p:nvPr/>
        </p:nvSpPr>
        <p:spPr>
          <a:xfrm>
            <a:off x="0" y="188601"/>
            <a:ext cx="9151524" cy="523220"/>
          </a:xfrm>
          <a:prstGeom prst="rect">
            <a:avLst/>
          </a:prstGeom>
          <a:gradFill flip="none" rotWithShape="1">
            <a:gsLst>
              <a:gs pos="0">
                <a:srgbClr val="154064">
                  <a:alpha val="75000"/>
                </a:srgb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EXPORTACIONES DE PANAMÁ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758BD8-2962-4938-8DF1-F437B31AAA6E}"/>
              </a:ext>
            </a:extLst>
          </p:cNvPr>
          <p:cNvSpPr txBox="1"/>
          <p:nvPr/>
        </p:nvSpPr>
        <p:spPr>
          <a:xfrm>
            <a:off x="2555776" y="2965594"/>
            <a:ext cx="39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Elaborado por: Dirección Nacional de Exportaciones</a:t>
            </a: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Departamento de Levantamiento y Análisis de Información Comercial</a:t>
            </a:r>
          </a:p>
          <a:p>
            <a:endParaRPr lang="es-PA" sz="12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239840" y="1358341"/>
            <a:ext cx="62326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-61.4%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+1.8%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+19.3%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+26.6%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+110.5%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C91D2F-6888-4D31-82B0-8B2F7465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673"/>
            <a:ext cx="9144000" cy="6437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DE8377-AFF4-4B6A-9240-C878B101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966" y="0"/>
            <a:ext cx="2499577" cy="58526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200C3A9-2496-486E-83D3-F881B89F495B}"/>
              </a:ext>
            </a:extLst>
          </p:cNvPr>
          <p:cNvSpPr/>
          <p:nvPr/>
        </p:nvSpPr>
        <p:spPr>
          <a:xfrm>
            <a:off x="1967502" y="-537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Abadi" panose="020B0604020104020204" pitchFamily="34" charset="0"/>
              </a:rPr>
              <a:t>Comportamiento de las exportaciones por productos</a:t>
            </a:r>
            <a:br>
              <a:rPr lang="es-MX" sz="1200" b="1" dirty="0">
                <a:latin typeface="Abadi" panose="020B0604020104020204" pitchFamily="34" charset="0"/>
              </a:rPr>
            </a:br>
            <a:r>
              <a:rPr lang="es-MX" sz="1200" b="1" dirty="0">
                <a:latin typeface="Abadi" panose="020B0604020104020204" pitchFamily="34" charset="0"/>
              </a:rPr>
              <a:t>Enero – Septiembre 2015 - 2019</a:t>
            </a:r>
            <a:br>
              <a:rPr lang="es-MX" sz="1200" b="1" dirty="0">
                <a:latin typeface="Abadi" panose="020B0604020104020204" pitchFamily="34" charset="0"/>
              </a:rPr>
            </a:br>
            <a:r>
              <a:rPr lang="es-MX" sz="1200" b="1" dirty="0">
                <a:latin typeface="Abadi" panose="020B0604020104020204" pitchFamily="34" charset="0"/>
              </a:rPr>
              <a:t>(Millones de dólares)</a:t>
            </a:r>
          </a:p>
          <a:p>
            <a:pPr lvl="0" algn="ctr">
              <a:defRPr/>
            </a:pP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6E04F43A-BF11-46D4-A3D4-77FDEFB5C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421877"/>
              </p:ext>
            </p:extLst>
          </p:nvPr>
        </p:nvGraphicFramePr>
        <p:xfrm>
          <a:off x="179959" y="665156"/>
          <a:ext cx="4454288" cy="204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725D2A7D-F007-4879-A560-F92F0D71C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189086"/>
              </p:ext>
            </p:extLst>
          </p:nvPr>
        </p:nvGraphicFramePr>
        <p:xfrm>
          <a:off x="4813674" y="665155"/>
          <a:ext cx="4212700" cy="204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B16AFD93-C959-4010-8CC1-335235530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319565"/>
              </p:ext>
            </p:extLst>
          </p:nvPr>
        </p:nvGraphicFramePr>
        <p:xfrm>
          <a:off x="179958" y="2799817"/>
          <a:ext cx="4454287" cy="225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7584905C-28E1-414F-AB72-D1357C029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024330"/>
              </p:ext>
            </p:extLst>
          </p:nvPr>
        </p:nvGraphicFramePr>
        <p:xfrm>
          <a:off x="4814026" y="2799817"/>
          <a:ext cx="4195518" cy="225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112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461772" y="3407662"/>
            <a:ext cx="3547872" cy="2343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04777" y="1693162"/>
            <a:ext cx="3734753" cy="23431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378377" y="2373197"/>
            <a:ext cx="645773" cy="1469073"/>
          </a:xfrm>
          <a:prstGeom prst="roundRect">
            <a:avLst>
              <a:gd name="adj" fmla="val 5000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046792" y="1923231"/>
            <a:ext cx="645773" cy="1685549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095187" y="983742"/>
            <a:ext cx="645773" cy="1469073"/>
          </a:xfrm>
          <a:prstGeom prst="roundRect">
            <a:avLst>
              <a:gd name="adj" fmla="val 50000"/>
            </a:avLst>
          </a:prstGeom>
          <a:blipFill dpi="0" rotWithShape="1">
            <a:blip r:embed="rId6"/>
            <a:srcRect/>
            <a:stretch>
              <a:fillRect l="-11000" t="3000" r="-8000"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84014" y="3284607"/>
            <a:ext cx="1251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n-US" sz="1300" b="1" dirty="0">
                <a:latin typeface="Abadi" panose="020B0604020104020204" pitchFamily="34" charset="0"/>
              </a:rPr>
              <a:t>Café</a:t>
            </a:r>
            <a:r>
              <a:rPr lang="es-PA" sz="1300" b="1" dirty="0">
                <a:latin typeface="Abadi" panose="020B0604020104020204" pitchFamily="34" charset="0"/>
              </a:rPr>
              <a:t> 16.41</a:t>
            </a:r>
            <a:endParaRPr lang="en-US" sz="1300" b="1" dirty="0">
              <a:latin typeface="Abadi" panose="020B06040201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8973" y="2920026"/>
            <a:ext cx="27456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300" b="1" dirty="0">
                <a:latin typeface="Abadi" panose="020B0604020104020204" pitchFamily="34" charset="0"/>
              </a:rPr>
              <a:t>Aceite y Grasa de Pescado 30.34</a:t>
            </a:r>
            <a:endParaRPr lang="es-PA" sz="13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86946" y="3610328"/>
            <a:ext cx="21540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300" b="1" dirty="0">
                <a:solidFill>
                  <a:schemeClr val="tx1">
                    <a:lumMod val="50000"/>
                  </a:schemeClr>
                </a:solidFill>
                <a:latin typeface="Abadi" panose="020B0604020104020204" pitchFamily="34" charset="0"/>
              </a:rPr>
              <a:t>Aceite de Palma 14.01</a:t>
            </a:r>
            <a:endParaRPr lang="en-US" sz="1300" b="1" dirty="0">
              <a:solidFill>
                <a:schemeClr val="tx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cxnSp>
        <p:nvCxnSpPr>
          <p:cNvPr id="74" name="Elbow Connector 73"/>
          <p:cNvCxnSpPr>
            <a:cxnSpLocks/>
          </p:cNvCxnSpPr>
          <p:nvPr/>
        </p:nvCxnSpPr>
        <p:spPr>
          <a:xfrm rot="16200000" flipH="1">
            <a:off x="5069892" y="3168439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cxnSpLocks/>
          </p:cNvCxnSpPr>
          <p:nvPr/>
        </p:nvCxnSpPr>
        <p:spPr>
          <a:xfrm rot="16200000" flipH="1">
            <a:off x="5714251" y="2778893"/>
            <a:ext cx="271965" cy="24231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cxnSpLocks/>
          </p:cNvCxnSpPr>
          <p:nvPr/>
        </p:nvCxnSpPr>
        <p:spPr>
          <a:xfrm rot="16200000" flipH="1">
            <a:off x="4341990" y="3449861"/>
            <a:ext cx="359579" cy="275180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cxnSpLocks/>
          </p:cNvCxnSpPr>
          <p:nvPr/>
        </p:nvCxnSpPr>
        <p:spPr>
          <a:xfrm rot="16200000" flipH="1">
            <a:off x="3671818" y="3817999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69"/>
          <p:cNvSpPr txBox="1"/>
          <p:nvPr/>
        </p:nvSpPr>
        <p:spPr>
          <a:xfrm>
            <a:off x="6581804" y="2373197"/>
            <a:ext cx="1374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300" b="1" dirty="0">
                <a:latin typeface="Abadi" panose="020B0604020104020204" pitchFamily="34" charset="0"/>
              </a:rPr>
              <a:t>Banano </a:t>
            </a:r>
            <a:r>
              <a:rPr lang="en-US" sz="1300" b="1" dirty="0">
                <a:latin typeface="Abadi" panose="020B0604020104020204" pitchFamily="34" charset="0"/>
              </a:rPr>
              <a:t>100.90 </a:t>
            </a:r>
          </a:p>
        </p:txBody>
      </p:sp>
      <p:cxnSp>
        <p:nvCxnSpPr>
          <p:cNvPr id="52" name="Elbow Connector 73"/>
          <p:cNvCxnSpPr>
            <a:cxnSpLocks/>
          </p:cNvCxnSpPr>
          <p:nvPr/>
        </p:nvCxnSpPr>
        <p:spPr>
          <a:xfrm rot="16200000" flipH="1">
            <a:off x="6401536" y="2301793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700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65" y="-3336"/>
            <a:ext cx="2395936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1">
            <a:extLst>
              <a:ext uri="{FF2B5EF4-FFF2-40B4-BE49-F238E27FC236}">
                <a16:creationId xmlns:a16="http://schemas.microsoft.com/office/drawing/2014/main" id="{8EC8E73C-D293-4B59-87AD-37014C9BDD84}"/>
              </a:ext>
            </a:extLst>
          </p:cNvPr>
          <p:cNvSpPr/>
          <p:nvPr/>
        </p:nvSpPr>
        <p:spPr>
          <a:xfrm>
            <a:off x="899592" y="1044346"/>
            <a:ext cx="1234056" cy="1008112"/>
          </a:xfrm>
          <a:prstGeom prst="ellipse">
            <a:avLst/>
          </a:prstGeom>
          <a:gradFill>
            <a:gsLst>
              <a:gs pos="10000">
                <a:schemeClr val="accent2">
                  <a:shade val="51000"/>
                  <a:satMod val="130000"/>
                </a:schemeClr>
              </a:gs>
              <a:gs pos="4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B46C52F8-F85D-459D-9B7C-DA93EDA11CF8}"/>
              </a:ext>
            </a:extLst>
          </p:cNvPr>
          <p:cNvSpPr/>
          <p:nvPr/>
        </p:nvSpPr>
        <p:spPr>
          <a:xfrm>
            <a:off x="859323" y="1318169"/>
            <a:ext cx="1314593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EXP. Total  547.01</a:t>
            </a: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PPA.  186.44  (34%)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5537" y="-12855"/>
            <a:ext cx="5540494" cy="65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1">
              <a:lnSpc>
                <a:spcPct val="87000"/>
              </a:lnSpc>
            </a:pPr>
            <a:r>
              <a:rPr lang="es-MX" sz="1400" spc="-4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Exportaciones de Panamá – Principales productos Agropecuarios (PPA) </a:t>
            </a:r>
            <a:br>
              <a:rPr lang="es-MX" sz="1400" spc="-4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Enero – Septiembre 2019</a:t>
            </a:r>
            <a:br>
              <a:rPr lang="es-MX" sz="1400" spc="-4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( Millones de dólares)</a:t>
            </a:r>
            <a:endParaRPr lang="es-PA" sz="15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CF23A9F-61FD-4530-B054-8B5A166B7800}"/>
              </a:ext>
            </a:extLst>
          </p:cNvPr>
          <p:cNvSpPr/>
          <p:nvPr/>
        </p:nvSpPr>
        <p:spPr>
          <a:xfrm>
            <a:off x="4211961" y="4818877"/>
            <a:ext cx="4964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A" sz="700" dirty="0">
                <a:latin typeface="Calibri" panose="020F0502020204030204" pitchFamily="34" charset="0"/>
              </a:rPr>
              <a:t>Fuente: Contraloría General de la República</a:t>
            </a:r>
          </a:p>
          <a:p>
            <a:pPr algn="r"/>
            <a:r>
              <a:rPr lang="es-PA" sz="700" dirty="0">
                <a:latin typeface="Calibri" panose="020F0502020204030204" pitchFamily="34" charset="0"/>
              </a:rPr>
              <a:t>Elaborado por: Dirección Nacional de Exportaciones-Departamento de Levantamiento y Análisis de Información Comercial</a:t>
            </a:r>
          </a:p>
        </p:txBody>
      </p:sp>
      <p:sp>
        <p:nvSpPr>
          <p:cNvPr id="29" name="Rounded Rectangle 64"/>
          <p:cNvSpPr/>
          <p:nvPr/>
        </p:nvSpPr>
        <p:spPr>
          <a:xfrm>
            <a:off x="2590767" y="2665585"/>
            <a:ext cx="765759" cy="1469073"/>
          </a:xfrm>
          <a:prstGeom prst="roundRect">
            <a:avLst>
              <a:gd name="adj" fmla="val 5000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30" name="Elbow Connector 76"/>
          <p:cNvCxnSpPr>
            <a:cxnSpLocks/>
          </p:cNvCxnSpPr>
          <p:nvPr/>
        </p:nvCxnSpPr>
        <p:spPr>
          <a:xfrm rot="16200000" flipH="1">
            <a:off x="2939326" y="4214748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64"/>
          <p:cNvSpPr/>
          <p:nvPr/>
        </p:nvSpPr>
        <p:spPr>
          <a:xfrm>
            <a:off x="4725000" y="1726483"/>
            <a:ext cx="645773" cy="1469073"/>
          </a:xfrm>
          <a:prstGeom prst="roundRect">
            <a:avLst>
              <a:gd name="adj" fmla="val 50000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33" name="TextBox 72"/>
          <p:cNvSpPr txBox="1"/>
          <p:nvPr/>
        </p:nvSpPr>
        <p:spPr>
          <a:xfrm>
            <a:off x="4028233" y="4503397"/>
            <a:ext cx="145407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endParaRPr lang="es-PA" sz="1400" dirty="0">
              <a:solidFill>
                <a:schemeClr val="tx1">
                  <a:lumMod val="50000"/>
                </a:schemeClr>
              </a:solidFill>
              <a:latin typeface="Open Sans Light"/>
            </a:endParaRPr>
          </a:p>
        </p:txBody>
      </p:sp>
      <p:sp>
        <p:nvSpPr>
          <p:cNvPr id="34" name="TextBox 72"/>
          <p:cNvSpPr txBox="1"/>
          <p:nvPr/>
        </p:nvSpPr>
        <p:spPr>
          <a:xfrm>
            <a:off x="3206440" y="4455135"/>
            <a:ext cx="27456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300" b="1" dirty="0">
                <a:solidFill>
                  <a:schemeClr val="tx1">
                    <a:lumMod val="50000"/>
                  </a:schemeClr>
                </a:solidFill>
                <a:latin typeface="Abadi" panose="020B0604020104020204" pitchFamily="34" charset="0"/>
              </a:rPr>
              <a:t> Sandías frescas 12.34</a:t>
            </a:r>
            <a:endParaRPr lang="en-US" sz="1300" b="1" dirty="0">
              <a:solidFill>
                <a:schemeClr val="tx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3" name="Diagrama de flujo: terminador 42">
            <a:extLst>
              <a:ext uri="{FF2B5EF4-FFF2-40B4-BE49-F238E27FC236}">
                <a16:creationId xmlns:a16="http://schemas.microsoft.com/office/drawing/2014/main" id="{D8CE9AB5-914D-4530-8C0D-56970EF7413C}"/>
              </a:ext>
            </a:extLst>
          </p:cNvPr>
          <p:cNvSpPr/>
          <p:nvPr/>
        </p:nvSpPr>
        <p:spPr>
          <a:xfrm rot="5400000">
            <a:off x="4933408" y="1757201"/>
            <a:ext cx="1559391" cy="645772"/>
          </a:xfrm>
          <a:prstGeom prst="flowChartTerminator">
            <a:avLst/>
          </a:prstGeom>
          <a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 l="-11000" t="3000" r="-8000"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D225220-83FB-42EE-BFF2-9EDE34B1A674}"/>
              </a:ext>
            </a:extLst>
          </p:cNvPr>
          <p:cNvSpPr txBox="1"/>
          <p:nvPr/>
        </p:nvSpPr>
        <p:spPr>
          <a:xfrm>
            <a:off x="3981910" y="4040684"/>
            <a:ext cx="23953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22941"/>
            <a:r>
              <a:rPr lang="es-PA" sz="1300" b="1" dirty="0">
                <a:solidFill>
                  <a:prstClr val="black">
                    <a:lumMod val="50000"/>
                  </a:prstClr>
                </a:solidFill>
                <a:latin typeface="Abadi" panose="020B0604020104020204" pitchFamily="34" charset="0"/>
              </a:rPr>
              <a:t>Carne de Bovino 12.44</a:t>
            </a:r>
            <a:endParaRPr lang="en-US" sz="1300" b="1" dirty="0">
              <a:solidFill>
                <a:prstClr val="black">
                  <a:lumMod val="50000"/>
                </a:prst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3934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8182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28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29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68182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44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4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64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6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70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72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7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7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5" grpId="0" animBg="1"/>
          <p:bldP spid="65" grpId="0" animBg="1"/>
          <p:bldP spid="66" grpId="0" animBg="1"/>
          <p:bldP spid="67" grpId="0" animBg="1"/>
          <p:bldP spid="70" grpId="0"/>
          <p:bldP spid="71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7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7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5" grpId="0" animBg="1"/>
          <p:bldP spid="65" grpId="0" animBg="1"/>
          <p:bldP spid="66" grpId="0" animBg="1"/>
          <p:bldP spid="67" grpId="0" animBg="1"/>
          <p:bldP spid="70" grpId="0"/>
          <p:bldP spid="71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3" grpId="0"/>
          <p:bldP spid="3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1">
            <a:extLst>
              <a:ext uri="{FF2B5EF4-FFF2-40B4-BE49-F238E27FC236}">
                <a16:creationId xmlns:a16="http://schemas.microsoft.com/office/drawing/2014/main" id="{D3586E03-5EB0-4109-BE2C-302B98E074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87810" y="3833124"/>
            <a:ext cx="1286074" cy="1286074"/>
            <a:chOff x="1736" y="476"/>
            <a:chExt cx="2288" cy="2288"/>
          </a:xfrm>
          <a:solidFill>
            <a:schemeClr val="bg1"/>
          </a:solidFill>
        </p:grpSpPr>
        <p:sp>
          <p:nvSpPr>
            <p:cNvPr id="87" name="Oval 5">
              <a:extLst>
                <a:ext uri="{FF2B5EF4-FFF2-40B4-BE49-F238E27FC236}">
                  <a16:creationId xmlns:a16="http://schemas.microsoft.com/office/drawing/2014/main" id="{FA80A589-614A-4079-B224-FACF9F5CB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476"/>
              <a:ext cx="2288" cy="22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90DD7F24-18D6-42E2-9F56-B94C0CAED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579"/>
              <a:ext cx="7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7D0FFF0D-5CCE-4AD2-84F5-4EEE50E5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796"/>
              <a:ext cx="64" cy="35"/>
            </a:xfrm>
            <a:custGeom>
              <a:avLst/>
              <a:gdLst>
                <a:gd name="T0" fmla="*/ 1 w 9"/>
                <a:gd name="T1" fmla="*/ 1 h 5"/>
                <a:gd name="T2" fmla="*/ 2 w 9"/>
                <a:gd name="T3" fmla="*/ 4 h 5"/>
                <a:gd name="T4" fmla="*/ 5 w 9"/>
                <a:gd name="T5" fmla="*/ 4 h 5"/>
                <a:gd name="T6" fmla="*/ 7 w 9"/>
                <a:gd name="T7" fmla="*/ 4 h 5"/>
                <a:gd name="T8" fmla="*/ 9 w 9"/>
                <a:gd name="T9" fmla="*/ 5 h 5"/>
                <a:gd name="T10" fmla="*/ 5 w 9"/>
                <a:gd name="T11" fmla="*/ 1 h 5"/>
                <a:gd name="T12" fmla="*/ 2 w 9"/>
                <a:gd name="T13" fmla="*/ 0 h 5"/>
                <a:gd name="T14" fmla="*/ 1 w 9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1" y="1"/>
                  </a:moveTo>
                  <a:cubicBezTo>
                    <a:pt x="2" y="2"/>
                    <a:pt x="2" y="2"/>
                    <a:pt x="2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3"/>
                    <a:pt x="7" y="4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7" y="4"/>
                    <a:pt x="6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266326FE-9495-46B6-B80A-579EA5378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846"/>
              <a:ext cx="36" cy="42"/>
            </a:xfrm>
            <a:custGeom>
              <a:avLst/>
              <a:gdLst>
                <a:gd name="T0" fmla="*/ 5 w 5"/>
                <a:gd name="T1" fmla="*/ 5 h 6"/>
                <a:gd name="T2" fmla="*/ 0 w 5"/>
                <a:gd name="T3" fmla="*/ 3 h 6"/>
                <a:gd name="T4" fmla="*/ 5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4"/>
                    <a:pt x="1" y="0"/>
                    <a:pt x="0" y="3"/>
                  </a:cubicBezTo>
                  <a:cubicBezTo>
                    <a:pt x="0" y="4"/>
                    <a:pt x="4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2460F543-EA01-419D-B7BB-62F33C972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1393"/>
              <a:ext cx="42" cy="85"/>
            </a:xfrm>
            <a:custGeom>
              <a:avLst/>
              <a:gdLst>
                <a:gd name="T0" fmla="*/ 2 w 6"/>
                <a:gd name="T1" fmla="*/ 9 h 12"/>
                <a:gd name="T2" fmla="*/ 5 w 6"/>
                <a:gd name="T3" fmla="*/ 11 h 12"/>
                <a:gd name="T4" fmla="*/ 3 w 6"/>
                <a:gd name="T5" fmla="*/ 6 h 12"/>
                <a:gd name="T6" fmla="*/ 1 w 6"/>
                <a:gd name="T7" fmla="*/ 1 h 12"/>
                <a:gd name="T8" fmla="*/ 1 w 6"/>
                <a:gd name="T9" fmla="*/ 0 h 12"/>
                <a:gd name="T10" fmla="*/ 0 w 6"/>
                <a:gd name="T11" fmla="*/ 4 h 12"/>
                <a:gd name="T12" fmla="*/ 1 w 6"/>
                <a:gd name="T13" fmla="*/ 7 h 12"/>
                <a:gd name="T14" fmla="*/ 2 w 6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2" y="9"/>
                  </a:moveTo>
                  <a:cubicBezTo>
                    <a:pt x="3" y="9"/>
                    <a:pt x="4" y="12"/>
                    <a:pt x="5" y="11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2" y="5"/>
                    <a:pt x="3" y="3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D432FEF6-B6BD-48CA-BCF0-E789127CF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760"/>
              <a:ext cx="43" cy="29"/>
            </a:xfrm>
            <a:custGeom>
              <a:avLst/>
              <a:gdLst>
                <a:gd name="T0" fmla="*/ 1 w 6"/>
                <a:gd name="T1" fmla="*/ 4 h 4"/>
                <a:gd name="T2" fmla="*/ 3 w 6"/>
                <a:gd name="T3" fmla="*/ 3 h 4"/>
                <a:gd name="T4" fmla="*/ 6 w 6"/>
                <a:gd name="T5" fmla="*/ 1 h 4"/>
                <a:gd name="T6" fmla="*/ 5 w 6"/>
                <a:gd name="T7" fmla="*/ 0 h 4"/>
                <a:gd name="T8" fmla="*/ 0 w 6"/>
                <a:gd name="T9" fmla="*/ 4 h 4"/>
                <a:gd name="T10" fmla="*/ 1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3" y="3"/>
                    <a:pt x="3" y="3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EE41DBDF-BA22-4780-B720-EC5C4EF4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696"/>
              <a:ext cx="241" cy="142"/>
            </a:xfrm>
            <a:custGeom>
              <a:avLst/>
              <a:gdLst>
                <a:gd name="T0" fmla="*/ 0 w 34"/>
                <a:gd name="T1" fmla="*/ 7 h 20"/>
                <a:gd name="T2" fmla="*/ 2 w 34"/>
                <a:gd name="T3" fmla="*/ 6 h 20"/>
                <a:gd name="T4" fmla="*/ 3 w 34"/>
                <a:gd name="T5" fmla="*/ 5 h 20"/>
                <a:gd name="T6" fmla="*/ 4 w 34"/>
                <a:gd name="T7" fmla="*/ 7 h 20"/>
                <a:gd name="T8" fmla="*/ 6 w 34"/>
                <a:gd name="T9" fmla="*/ 7 h 20"/>
                <a:gd name="T10" fmla="*/ 5 w 34"/>
                <a:gd name="T11" fmla="*/ 10 h 20"/>
                <a:gd name="T12" fmla="*/ 4 w 34"/>
                <a:gd name="T13" fmla="*/ 11 h 20"/>
                <a:gd name="T14" fmla="*/ 7 w 34"/>
                <a:gd name="T15" fmla="*/ 11 h 20"/>
                <a:gd name="T16" fmla="*/ 9 w 34"/>
                <a:gd name="T17" fmla="*/ 9 h 20"/>
                <a:gd name="T18" fmla="*/ 11 w 34"/>
                <a:gd name="T19" fmla="*/ 8 h 20"/>
                <a:gd name="T20" fmla="*/ 11 w 34"/>
                <a:gd name="T21" fmla="*/ 10 h 20"/>
                <a:gd name="T22" fmla="*/ 8 w 34"/>
                <a:gd name="T23" fmla="*/ 12 h 20"/>
                <a:gd name="T24" fmla="*/ 5 w 34"/>
                <a:gd name="T25" fmla="*/ 13 h 20"/>
                <a:gd name="T26" fmla="*/ 2 w 34"/>
                <a:gd name="T27" fmla="*/ 14 h 20"/>
                <a:gd name="T28" fmla="*/ 2 w 34"/>
                <a:gd name="T29" fmla="*/ 17 h 20"/>
                <a:gd name="T30" fmla="*/ 4 w 34"/>
                <a:gd name="T31" fmla="*/ 16 h 20"/>
                <a:gd name="T32" fmla="*/ 10 w 34"/>
                <a:gd name="T33" fmla="*/ 16 h 20"/>
                <a:gd name="T34" fmla="*/ 13 w 34"/>
                <a:gd name="T35" fmla="*/ 17 h 20"/>
                <a:gd name="T36" fmla="*/ 15 w 34"/>
                <a:gd name="T37" fmla="*/ 18 h 20"/>
                <a:gd name="T38" fmla="*/ 17 w 34"/>
                <a:gd name="T39" fmla="*/ 18 h 20"/>
                <a:gd name="T40" fmla="*/ 19 w 34"/>
                <a:gd name="T41" fmla="*/ 19 h 20"/>
                <a:gd name="T42" fmla="*/ 22 w 34"/>
                <a:gd name="T43" fmla="*/ 19 h 20"/>
                <a:gd name="T44" fmla="*/ 24 w 34"/>
                <a:gd name="T45" fmla="*/ 18 h 20"/>
                <a:gd name="T46" fmla="*/ 26 w 34"/>
                <a:gd name="T47" fmla="*/ 18 h 20"/>
                <a:gd name="T48" fmla="*/ 26 w 34"/>
                <a:gd name="T49" fmla="*/ 15 h 20"/>
                <a:gd name="T50" fmla="*/ 22 w 34"/>
                <a:gd name="T51" fmla="*/ 13 h 20"/>
                <a:gd name="T52" fmla="*/ 22 w 34"/>
                <a:gd name="T53" fmla="*/ 12 h 20"/>
                <a:gd name="T54" fmla="*/ 26 w 34"/>
                <a:gd name="T55" fmla="*/ 13 h 20"/>
                <a:gd name="T56" fmla="*/ 29 w 34"/>
                <a:gd name="T57" fmla="*/ 13 h 20"/>
                <a:gd name="T58" fmla="*/ 32 w 34"/>
                <a:gd name="T59" fmla="*/ 12 h 20"/>
                <a:gd name="T60" fmla="*/ 34 w 34"/>
                <a:gd name="T61" fmla="*/ 10 h 20"/>
                <a:gd name="T62" fmla="*/ 28 w 34"/>
                <a:gd name="T63" fmla="*/ 9 h 20"/>
                <a:gd name="T64" fmla="*/ 25 w 34"/>
                <a:gd name="T65" fmla="*/ 7 h 20"/>
                <a:gd name="T66" fmla="*/ 22 w 34"/>
                <a:gd name="T67" fmla="*/ 7 h 20"/>
                <a:gd name="T68" fmla="*/ 22 w 34"/>
                <a:gd name="T69" fmla="*/ 3 h 20"/>
                <a:gd name="T70" fmla="*/ 14 w 34"/>
                <a:gd name="T71" fmla="*/ 2 h 20"/>
                <a:gd name="T72" fmla="*/ 8 w 34"/>
                <a:gd name="T73" fmla="*/ 0 h 20"/>
                <a:gd name="T74" fmla="*/ 0 w 34"/>
                <a:gd name="T75" fmla="*/ 7 h 20"/>
                <a:gd name="T76" fmla="*/ 0 w 34"/>
                <a:gd name="T7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20">
                  <a:moveTo>
                    <a:pt x="0" y="7"/>
                  </a:moveTo>
                  <a:cubicBezTo>
                    <a:pt x="0" y="7"/>
                    <a:pt x="2" y="7"/>
                    <a:pt x="2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2" y="7"/>
                    <a:pt x="4" y="7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7" y="7"/>
                    <a:pt x="5" y="9"/>
                    <a:pt x="5" y="10"/>
                  </a:cubicBezTo>
                  <a:cubicBezTo>
                    <a:pt x="4" y="10"/>
                    <a:pt x="3" y="11"/>
                    <a:pt x="4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8" y="9"/>
                    <a:pt x="9" y="9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11" y="9"/>
                    <a:pt x="14" y="9"/>
                    <a:pt x="11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7" y="13"/>
                    <a:pt x="7" y="14"/>
                    <a:pt x="5" y="13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1" y="15"/>
                    <a:pt x="1" y="17"/>
                    <a:pt x="2" y="17"/>
                  </a:cubicBezTo>
                  <a:cubicBezTo>
                    <a:pt x="3" y="17"/>
                    <a:pt x="3" y="17"/>
                    <a:pt x="4" y="16"/>
                  </a:cubicBezTo>
                  <a:cubicBezTo>
                    <a:pt x="5" y="16"/>
                    <a:pt x="9" y="16"/>
                    <a:pt x="10" y="16"/>
                  </a:cubicBezTo>
                  <a:cubicBezTo>
                    <a:pt x="11" y="16"/>
                    <a:pt x="12" y="17"/>
                    <a:pt x="13" y="17"/>
                  </a:cubicBezTo>
                  <a:cubicBezTo>
                    <a:pt x="13" y="17"/>
                    <a:pt x="14" y="18"/>
                    <a:pt x="15" y="18"/>
                  </a:cubicBezTo>
                  <a:cubicBezTo>
                    <a:pt x="16" y="19"/>
                    <a:pt x="16" y="17"/>
                    <a:pt x="17" y="18"/>
                  </a:cubicBezTo>
                  <a:cubicBezTo>
                    <a:pt x="19" y="19"/>
                    <a:pt x="18" y="19"/>
                    <a:pt x="19" y="19"/>
                  </a:cubicBezTo>
                  <a:cubicBezTo>
                    <a:pt x="20" y="19"/>
                    <a:pt x="22" y="19"/>
                    <a:pt x="22" y="19"/>
                  </a:cubicBezTo>
                  <a:cubicBezTo>
                    <a:pt x="22" y="19"/>
                    <a:pt x="22" y="17"/>
                    <a:pt x="24" y="18"/>
                  </a:cubicBezTo>
                  <a:cubicBezTo>
                    <a:pt x="25" y="18"/>
                    <a:pt x="26" y="20"/>
                    <a:pt x="26" y="18"/>
                  </a:cubicBezTo>
                  <a:cubicBezTo>
                    <a:pt x="26" y="17"/>
                    <a:pt x="27" y="16"/>
                    <a:pt x="26" y="15"/>
                  </a:cubicBezTo>
                  <a:cubicBezTo>
                    <a:pt x="24" y="14"/>
                    <a:pt x="22" y="14"/>
                    <a:pt x="22" y="13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3" y="11"/>
                    <a:pt x="25" y="12"/>
                    <a:pt x="26" y="13"/>
                  </a:cubicBezTo>
                  <a:cubicBezTo>
                    <a:pt x="27" y="13"/>
                    <a:pt x="28" y="14"/>
                    <a:pt x="29" y="13"/>
                  </a:cubicBezTo>
                  <a:cubicBezTo>
                    <a:pt x="30" y="13"/>
                    <a:pt x="31" y="12"/>
                    <a:pt x="32" y="12"/>
                  </a:cubicBezTo>
                  <a:cubicBezTo>
                    <a:pt x="32" y="11"/>
                    <a:pt x="34" y="10"/>
                    <a:pt x="34" y="10"/>
                  </a:cubicBezTo>
                  <a:cubicBezTo>
                    <a:pt x="34" y="10"/>
                    <a:pt x="29" y="9"/>
                    <a:pt x="28" y="9"/>
                  </a:cubicBezTo>
                  <a:cubicBezTo>
                    <a:pt x="28" y="8"/>
                    <a:pt x="26" y="7"/>
                    <a:pt x="25" y="7"/>
                  </a:cubicBezTo>
                  <a:cubicBezTo>
                    <a:pt x="25" y="7"/>
                    <a:pt x="23" y="8"/>
                    <a:pt x="22" y="7"/>
                  </a:cubicBezTo>
                  <a:cubicBezTo>
                    <a:pt x="22" y="5"/>
                    <a:pt x="22" y="3"/>
                    <a:pt x="22" y="3"/>
                  </a:cubicBezTo>
                  <a:cubicBezTo>
                    <a:pt x="21" y="3"/>
                    <a:pt x="15" y="3"/>
                    <a:pt x="14" y="2"/>
                  </a:cubicBezTo>
                  <a:cubicBezTo>
                    <a:pt x="13" y="2"/>
                    <a:pt x="10" y="1"/>
                    <a:pt x="8" y="0"/>
                  </a:cubicBezTo>
                  <a:cubicBezTo>
                    <a:pt x="5" y="2"/>
                    <a:pt x="3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98A6939E-F367-418A-BDF2-EC7A83245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3" y="831"/>
              <a:ext cx="995" cy="1770"/>
            </a:xfrm>
            <a:custGeom>
              <a:avLst/>
              <a:gdLst>
                <a:gd name="T0" fmla="*/ 82 w 140"/>
                <a:gd name="T1" fmla="*/ 249 h 249"/>
                <a:gd name="T2" fmla="*/ 81 w 140"/>
                <a:gd name="T3" fmla="*/ 242 h 249"/>
                <a:gd name="T4" fmla="*/ 86 w 140"/>
                <a:gd name="T5" fmla="*/ 233 h 249"/>
                <a:gd name="T6" fmla="*/ 89 w 140"/>
                <a:gd name="T7" fmla="*/ 227 h 249"/>
                <a:gd name="T8" fmla="*/ 95 w 140"/>
                <a:gd name="T9" fmla="*/ 217 h 249"/>
                <a:gd name="T10" fmla="*/ 109 w 140"/>
                <a:gd name="T11" fmla="*/ 211 h 249"/>
                <a:gd name="T12" fmla="*/ 122 w 140"/>
                <a:gd name="T13" fmla="*/ 197 h 249"/>
                <a:gd name="T14" fmla="*/ 133 w 140"/>
                <a:gd name="T15" fmla="*/ 175 h 249"/>
                <a:gd name="T16" fmla="*/ 127 w 140"/>
                <a:gd name="T17" fmla="*/ 151 h 249"/>
                <a:gd name="T18" fmla="*/ 109 w 140"/>
                <a:gd name="T19" fmla="*/ 150 h 249"/>
                <a:gd name="T20" fmla="*/ 109 w 140"/>
                <a:gd name="T21" fmla="*/ 141 h 249"/>
                <a:gd name="T22" fmla="*/ 90 w 140"/>
                <a:gd name="T23" fmla="*/ 124 h 249"/>
                <a:gd name="T24" fmla="*/ 84 w 140"/>
                <a:gd name="T25" fmla="*/ 119 h 249"/>
                <a:gd name="T26" fmla="*/ 72 w 140"/>
                <a:gd name="T27" fmla="*/ 118 h 249"/>
                <a:gd name="T28" fmla="*/ 65 w 140"/>
                <a:gd name="T29" fmla="*/ 113 h 249"/>
                <a:gd name="T30" fmla="*/ 50 w 140"/>
                <a:gd name="T31" fmla="*/ 119 h 249"/>
                <a:gd name="T32" fmla="*/ 41 w 140"/>
                <a:gd name="T33" fmla="*/ 104 h 249"/>
                <a:gd name="T34" fmla="*/ 36 w 140"/>
                <a:gd name="T35" fmla="*/ 92 h 249"/>
                <a:gd name="T36" fmla="*/ 23 w 140"/>
                <a:gd name="T37" fmla="*/ 98 h 249"/>
                <a:gd name="T38" fmla="*/ 25 w 140"/>
                <a:gd name="T39" fmla="*/ 74 h 249"/>
                <a:gd name="T40" fmla="*/ 40 w 140"/>
                <a:gd name="T41" fmla="*/ 71 h 249"/>
                <a:gd name="T42" fmla="*/ 49 w 140"/>
                <a:gd name="T43" fmla="*/ 78 h 249"/>
                <a:gd name="T44" fmla="*/ 57 w 140"/>
                <a:gd name="T45" fmla="*/ 53 h 249"/>
                <a:gd name="T46" fmla="*/ 65 w 140"/>
                <a:gd name="T47" fmla="*/ 46 h 249"/>
                <a:gd name="T48" fmla="*/ 76 w 140"/>
                <a:gd name="T49" fmla="*/ 37 h 249"/>
                <a:gd name="T50" fmla="*/ 88 w 140"/>
                <a:gd name="T51" fmla="*/ 32 h 249"/>
                <a:gd name="T52" fmla="*/ 80 w 140"/>
                <a:gd name="T53" fmla="*/ 30 h 249"/>
                <a:gd name="T54" fmla="*/ 72 w 140"/>
                <a:gd name="T55" fmla="*/ 26 h 249"/>
                <a:gd name="T56" fmla="*/ 86 w 140"/>
                <a:gd name="T57" fmla="*/ 25 h 249"/>
                <a:gd name="T58" fmla="*/ 91 w 140"/>
                <a:gd name="T59" fmla="*/ 28 h 249"/>
                <a:gd name="T60" fmla="*/ 102 w 140"/>
                <a:gd name="T61" fmla="*/ 30 h 249"/>
                <a:gd name="T62" fmla="*/ 96 w 140"/>
                <a:gd name="T63" fmla="*/ 23 h 249"/>
                <a:gd name="T64" fmla="*/ 88 w 140"/>
                <a:gd name="T65" fmla="*/ 12 h 249"/>
                <a:gd name="T66" fmla="*/ 73 w 140"/>
                <a:gd name="T67" fmla="*/ 6 h 249"/>
                <a:gd name="T68" fmla="*/ 58 w 140"/>
                <a:gd name="T69" fmla="*/ 4 h 249"/>
                <a:gd name="T70" fmla="*/ 56 w 140"/>
                <a:gd name="T71" fmla="*/ 15 h 249"/>
                <a:gd name="T72" fmla="*/ 51 w 140"/>
                <a:gd name="T73" fmla="*/ 21 h 249"/>
                <a:gd name="T74" fmla="*/ 42 w 140"/>
                <a:gd name="T75" fmla="*/ 15 h 249"/>
                <a:gd name="T76" fmla="*/ 2 w 140"/>
                <a:gd name="T77" fmla="*/ 80 h 249"/>
                <a:gd name="T78" fmla="*/ 14 w 140"/>
                <a:gd name="T79" fmla="*/ 101 h 249"/>
                <a:gd name="T80" fmla="*/ 27 w 140"/>
                <a:gd name="T81" fmla="*/ 107 h 249"/>
                <a:gd name="T82" fmla="*/ 40 w 140"/>
                <a:gd name="T83" fmla="*/ 120 h 249"/>
                <a:gd name="T84" fmla="*/ 52 w 140"/>
                <a:gd name="T85" fmla="*/ 123 h 249"/>
                <a:gd name="T86" fmla="*/ 48 w 140"/>
                <a:gd name="T87" fmla="*/ 144 h 249"/>
                <a:gd name="T88" fmla="*/ 58 w 140"/>
                <a:gd name="T89" fmla="*/ 174 h 249"/>
                <a:gd name="T90" fmla="*/ 71 w 140"/>
                <a:gd name="T91" fmla="*/ 198 h 249"/>
                <a:gd name="T92" fmla="*/ 70 w 140"/>
                <a:gd name="T93" fmla="*/ 217 h 249"/>
                <a:gd name="T94" fmla="*/ 70 w 140"/>
                <a:gd name="T95" fmla="*/ 231 h 249"/>
                <a:gd name="T96" fmla="*/ 71 w 140"/>
                <a:gd name="T97" fmla="*/ 241 h 249"/>
                <a:gd name="T98" fmla="*/ 75 w 140"/>
                <a:gd name="T99" fmla="*/ 247 h 249"/>
                <a:gd name="T100" fmla="*/ 54 w 140"/>
                <a:gd name="T101" fmla="*/ 42 h 249"/>
                <a:gd name="T102" fmla="*/ 55 w 140"/>
                <a:gd name="T103" fmla="*/ 38 h 249"/>
                <a:gd name="T104" fmla="*/ 48 w 140"/>
                <a:gd name="T105" fmla="*/ 42 h 249"/>
                <a:gd name="T106" fmla="*/ 39 w 140"/>
                <a:gd name="T107" fmla="*/ 46 h 249"/>
                <a:gd name="T108" fmla="*/ 50 w 140"/>
                <a:gd name="T109" fmla="*/ 34 h 249"/>
                <a:gd name="T110" fmla="*/ 40 w 140"/>
                <a:gd name="T111" fmla="*/ 3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249">
                  <a:moveTo>
                    <a:pt x="77" y="248"/>
                  </a:moveTo>
                  <a:cubicBezTo>
                    <a:pt x="78" y="248"/>
                    <a:pt x="79" y="248"/>
                    <a:pt x="78" y="246"/>
                  </a:cubicBezTo>
                  <a:cubicBezTo>
                    <a:pt x="78" y="245"/>
                    <a:pt x="81" y="246"/>
                    <a:pt x="80" y="247"/>
                  </a:cubicBezTo>
                  <a:cubicBezTo>
                    <a:pt x="78" y="248"/>
                    <a:pt x="78" y="248"/>
                    <a:pt x="78" y="248"/>
                  </a:cubicBezTo>
                  <a:cubicBezTo>
                    <a:pt x="79" y="248"/>
                    <a:pt x="81" y="249"/>
                    <a:pt x="82" y="249"/>
                  </a:cubicBezTo>
                  <a:cubicBezTo>
                    <a:pt x="83" y="249"/>
                    <a:pt x="86" y="249"/>
                    <a:pt x="86" y="249"/>
                  </a:cubicBezTo>
                  <a:cubicBezTo>
                    <a:pt x="86" y="249"/>
                    <a:pt x="89" y="248"/>
                    <a:pt x="90" y="248"/>
                  </a:cubicBezTo>
                  <a:cubicBezTo>
                    <a:pt x="90" y="248"/>
                    <a:pt x="87" y="248"/>
                    <a:pt x="86" y="248"/>
                  </a:cubicBezTo>
                  <a:cubicBezTo>
                    <a:pt x="84" y="247"/>
                    <a:pt x="82" y="246"/>
                    <a:pt x="81" y="245"/>
                  </a:cubicBezTo>
                  <a:cubicBezTo>
                    <a:pt x="81" y="244"/>
                    <a:pt x="80" y="243"/>
                    <a:pt x="81" y="242"/>
                  </a:cubicBezTo>
                  <a:cubicBezTo>
                    <a:pt x="82" y="242"/>
                    <a:pt x="84" y="240"/>
                    <a:pt x="85" y="240"/>
                  </a:cubicBezTo>
                  <a:cubicBezTo>
                    <a:pt x="85" y="240"/>
                    <a:pt x="86" y="238"/>
                    <a:pt x="85" y="238"/>
                  </a:cubicBezTo>
                  <a:cubicBezTo>
                    <a:pt x="85" y="237"/>
                    <a:pt x="83" y="237"/>
                    <a:pt x="82" y="237"/>
                  </a:cubicBezTo>
                  <a:cubicBezTo>
                    <a:pt x="82" y="237"/>
                    <a:pt x="82" y="236"/>
                    <a:pt x="83" y="235"/>
                  </a:cubicBezTo>
                  <a:cubicBezTo>
                    <a:pt x="85" y="234"/>
                    <a:pt x="85" y="233"/>
                    <a:pt x="86" y="233"/>
                  </a:cubicBezTo>
                  <a:cubicBezTo>
                    <a:pt x="86" y="232"/>
                    <a:pt x="87" y="232"/>
                    <a:pt x="88" y="231"/>
                  </a:cubicBezTo>
                  <a:cubicBezTo>
                    <a:pt x="88" y="230"/>
                    <a:pt x="87" y="230"/>
                    <a:pt x="86" y="230"/>
                  </a:cubicBezTo>
                  <a:cubicBezTo>
                    <a:pt x="85" y="230"/>
                    <a:pt x="85" y="229"/>
                    <a:pt x="84" y="228"/>
                  </a:cubicBezTo>
                  <a:cubicBezTo>
                    <a:pt x="84" y="227"/>
                    <a:pt x="87" y="228"/>
                    <a:pt x="89" y="229"/>
                  </a:cubicBezTo>
                  <a:cubicBezTo>
                    <a:pt x="90" y="229"/>
                    <a:pt x="89" y="228"/>
                    <a:pt x="89" y="227"/>
                  </a:cubicBezTo>
                  <a:cubicBezTo>
                    <a:pt x="89" y="226"/>
                    <a:pt x="89" y="225"/>
                    <a:pt x="90" y="225"/>
                  </a:cubicBezTo>
                  <a:cubicBezTo>
                    <a:pt x="91" y="226"/>
                    <a:pt x="96" y="225"/>
                    <a:pt x="96" y="225"/>
                  </a:cubicBezTo>
                  <a:cubicBezTo>
                    <a:pt x="97" y="225"/>
                    <a:pt x="98" y="223"/>
                    <a:pt x="99" y="222"/>
                  </a:cubicBezTo>
                  <a:cubicBezTo>
                    <a:pt x="99" y="221"/>
                    <a:pt x="100" y="221"/>
                    <a:pt x="99" y="220"/>
                  </a:cubicBezTo>
                  <a:cubicBezTo>
                    <a:pt x="98" y="220"/>
                    <a:pt x="95" y="218"/>
                    <a:pt x="95" y="217"/>
                  </a:cubicBezTo>
                  <a:cubicBezTo>
                    <a:pt x="95" y="217"/>
                    <a:pt x="96" y="214"/>
                    <a:pt x="96" y="213"/>
                  </a:cubicBezTo>
                  <a:cubicBezTo>
                    <a:pt x="96" y="213"/>
                    <a:pt x="96" y="218"/>
                    <a:pt x="99" y="219"/>
                  </a:cubicBezTo>
                  <a:cubicBezTo>
                    <a:pt x="101" y="219"/>
                    <a:pt x="102" y="220"/>
                    <a:pt x="104" y="218"/>
                  </a:cubicBezTo>
                  <a:cubicBezTo>
                    <a:pt x="106" y="216"/>
                    <a:pt x="107" y="215"/>
                    <a:pt x="108" y="214"/>
                  </a:cubicBezTo>
                  <a:cubicBezTo>
                    <a:pt x="108" y="212"/>
                    <a:pt x="108" y="211"/>
                    <a:pt x="109" y="211"/>
                  </a:cubicBezTo>
                  <a:cubicBezTo>
                    <a:pt x="110" y="210"/>
                    <a:pt x="110" y="211"/>
                    <a:pt x="111" y="208"/>
                  </a:cubicBezTo>
                  <a:cubicBezTo>
                    <a:pt x="112" y="206"/>
                    <a:pt x="113" y="208"/>
                    <a:pt x="114" y="206"/>
                  </a:cubicBezTo>
                  <a:cubicBezTo>
                    <a:pt x="115" y="204"/>
                    <a:pt x="112" y="202"/>
                    <a:pt x="114" y="201"/>
                  </a:cubicBezTo>
                  <a:cubicBezTo>
                    <a:pt x="116" y="199"/>
                    <a:pt x="119" y="198"/>
                    <a:pt x="119" y="198"/>
                  </a:cubicBezTo>
                  <a:cubicBezTo>
                    <a:pt x="119" y="198"/>
                    <a:pt x="120" y="197"/>
                    <a:pt x="122" y="197"/>
                  </a:cubicBezTo>
                  <a:cubicBezTo>
                    <a:pt x="124" y="196"/>
                    <a:pt x="126" y="197"/>
                    <a:pt x="127" y="196"/>
                  </a:cubicBezTo>
                  <a:cubicBezTo>
                    <a:pt x="127" y="194"/>
                    <a:pt x="128" y="192"/>
                    <a:pt x="129" y="191"/>
                  </a:cubicBezTo>
                  <a:cubicBezTo>
                    <a:pt x="130" y="190"/>
                    <a:pt x="131" y="188"/>
                    <a:pt x="131" y="187"/>
                  </a:cubicBezTo>
                  <a:cubicBezTo>
                    <a:pt x="130" y="186"/>
                    <a:pt x="132" y="182"/>
                    <a:pt x="132" y="181"/>
                  </a:cubicBezTo>
                  <a:cubicBezTo>
                    <a:pt x="132" y="180"/>
                    <a:pt x="130" y="177"/>
                    <a:pt x="133" y="175"/>
                  </a:cubicBezTo>
                  <a:cubicBezTo>
                    <a:pt x="135" y="172"/>
                    <a:pt x="138" y="169"/>
                    <a:pt x="138" y="168"/>
                  </a:cubicBezTo>
                  <a:cubicBezTo>
                    <a:pt x="138" y="167"/>
                    <a:pt x="140" y="163"/>
                    <a:pt x="140" y="161"/>
                  </a:cubicBezTo>
                  <a:cubicBezTo>
                    <a:pt x="140" y="159"/>
                    <a:pt x="138" y="156"/>
                    <a:pt x="137" y="156"/>
                  </a:cubicBezTo>
                  <a:cubicBezTo>
                    <a:pt x="136" y="155"/>
                    <a:pt x="133" y="155"/>
                    <a:pt x="132" y="153"/>
                  </a:cubicBezTo>
                  <a:cubicBezTo>
                    <a:pt x="131" y="152"/>
                    <a:pt x="128" y="150"/>
                    <a:pt x="127" y="151"/>
                  </a:cubicBezTo>
                  <a:cubicBezTo>
                    <a:pt x="126" y="151"/>
                    <a:pt x="124" y="151"/>
                    <a:pt x="122" y="150"/>
                  </a:cubicBezTo>
                  <a:cubicBezTo>
                    <a:pt x="121" y="149"/>
                    <a:pt x="119" y="148"/>
                    <a:pt x="118" y="147"/>
                  </a:cubicBezTo>
                  <a:cubicBezTo>
                    <a:pt x="117" y="146"/>
                    <a:pt x="115" y="146"/>
                    <a:pt x="114" y="146"/>
                  </a:cubicBezTo>
                  <a:cubicBezTo>
                    <a:pt x="113" y="146"/>
                    <a:pt x="113" y="145"/>
                    <a:pt x="111" y="147"/>
                  </a:cubicBezTo>
                  <a:cubicBezTo>
                    <a:pt x="110" y="150"/>
                    <a:pt x="111" y="151"/>
                    <a:pt x="109" y="150"/>
                  </a:cubicBezTo>
                  <a:cubicBezTo>
                    <a:pt x="106" y="150"/>
                    <a:pt x="109" y="150"/>
                    <a:pt x="110" y="147"/>
                  </a:cubicBezTo>
                  <a:cubicBezTo>
                    <a:pt x="112" y="145"/>
                    <a:pt x="110" y="143"/>
                    <a:pt x="108" y="144"/>
                  </a:cubicBezTo>
                  <a:cubicBezTo>
                    <a:pt x="107" y="144"/>
                    <a:pt x="108" y="146"/>
                    <a:pt x="105" y="146"/>
                  </a:cubicBezTo>
                  <a:cubicBezTo>
                    <a:pt x="102" y="147"/>
                    <a:pt x="102" y="145"/>
                    <a:pt x="104" y="144"/>
                  </a:cubicBezTo>
                  <a:cubicBezTo>
                    <a:pt x="106" y="144"/>
                    <a:pt x="109" y="142"/>
                    <a:pt x="109" y="141"/>
                  </a:cubicBezTo>
                  <a:cubicBezTo>
                    <a:pt x="109" y="141"/>
                    <a:pt x="109" y="138"/>
                    <a:pt x="107" y="138"/>
                  </a:cubicBezTo>
                  <a:cubicBezTo>
                    <a:pt x="106" y="138"/>
                    <a:pt x="106" y="136"/>
                    <a:pt x="104" y="134"/>
                  </a:cubicBezTo>
                  <a:cubicBezTo>
                    <a:pt x="102" y="131"/>
                    <a:pt x="99" y="128"/>
                    <a:pt x="97" y="128"/>
                  </a:cubicBezTo>
                  <a:cubicBezTo>
                    <a:pt x="95" y="129"/>
                    <a:pt x="94" y="131"/>
                    <a:pt x="92" y="128"/>
                  </a:cubicBezTo>
                  <a:cubicBezTo>
                    <a:pt x="91" y="126"/>
                    <a:pt x="90" y="126"/>
                    <a:pt x="90" y="124"/>
                  </a:cubicBezTo>
                  <a:cubicBezTo>
                    <a:pt x="89" y="123"/>
                    <a:pt x="87" y="124"/>
                    <a:pt x="87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4" y="124"/>
                    <a:pt x="85" y="122"/>
                  </a:cubicBezTo>
                  <a:cubicBezTo>
                    <a:pt x="86" y="120"/>
                    <a:pt x="87" y="116"/>
                    <a:pt x="86" y="117"/>
                  </a:cubicBezTo>
                  <a:cubicBezTo>
                    <a:pt x="86" y="117"/>
                    <a:pt x="85" y="120"/>
                    <a:pt x="84" y="119"/>
                  </a:cubicBezTo>
                  <a:cubicBezTo>
                    <a:pt x="83" y="119"/>
                    <a:pt x="84" y="119"/>
                    <a:pt x="82" y="118"/>
                  </a:cubicBezTo>
                  <a:cubicBezTo>
                    <a:pt x="80" y="116"/>
                    <a:pt x="78" y="117"/>
                    <a:pt x="78" y="118"/>
                  </a:cubicBezTo>
                  <a:cubicBezTo>
                    <a:pt x="78" y="119"/>
                    <a:pt x="77" y="120"/>
                    <a:pt x="77" y="120"/>
                  </a:cubicBezTo>
                  <a:cubicBezTo>
                    <a:pt x="77" y="120"/>
                    <a:pt x="77" y="120"/>
                    <a:pt x="76" y="118"/>
                  </a:cubicBezTo>
                  <a:cubicBezTo>
                    <a:pt x="76" y="117"/>
                    <a:pt x="73" y="117"/>
                    <a:pt x="72" y="118"/>
                  </a:cubicBezTo>
                  <a:cubicBezTo>
                    <a:pt x="71" y="119"/>
                    <a:pt x="70" y="115"/>
                    <a:pt x="69" y="115"/>
                  </a:cubicBezTo>
                  <a:cubicBezTo>
                    <a:pt x="69" y="115"/>
                    <a:pt x="67" y="116"/>
                    <a:pt x="66" y="118"/>
                  </a:cubicBezTo>
                  <a:cubicBezTo>
                    <a:pt x="65" y="120"/>
                    <a:pt x="66" y="122"/>
                    <a:pt x="65" y="122"/>
                  </a:cubicBezTo>
                  <a:cubicBezTo>
                    <a:pt x="64" y="122"/>
                    <a:pt x="64" y="118"/>
                    <a:pt x="64" y="117"/>
                  </a:cubicBezTo>
                  <a:cubicBezTo>
                    <a:pt x="65" y="116"/>
                    <a:pt x="66" y="114"/>
                    <a:pt x="65" y="113"/>
                  </a:cubicBezTo>
                  <a:cubicBezTo>
                    <a:pt x="64" y="113"/>
                    <a:pt x="62" y="116"/>
                    <a:pt x="61" y="116"/>
                  </a:cubicBezTo>
                  <a:cubicBezTo>
                    <a:pt x="60" y="116"/>
                    <a:pt x="59" y="117"/>
                    <a:pt x="58" y="119"/>
                  </a:cubicBezTo>
                  <a:cubicBezTo>
                    <a:pt x="57" y="120"/>
                    <a:pt x="56" y="121"/>
                    <a:pt x="55" y="122"/>
                  </a:cubicBezTo>
                  <a:cubicBezTo>
                    <a:pt x="55" y="123"/>
                    <a:pt x="53" y="122"/>
                    <a:pt x="53" y="121"/>
                  </a:cubicBezTo>
                  <a:cubicBezTo>
                    <a:pt x="54" y="121"/>
                    <a:pt x="51" y="119"/>
                    <a:pt x="50" y="119"/>
                  </a:cubicBezTo>
                  <a:cubicBezTo>
                    <a:pt x="50" y="120"/>
                    <a:pt x="49" y="121"/>
                    <a:pt x="47" y="121"/>
                  </a:cubicBezTo>
                  <a:cubicBezTo>
                    <a:pt x="46" y="122"/>
                    <a:pt x="45" y="120"/>
                    <a:pt x="44" y="120"/>
                  </a:cubicBezTo>
                  <a:cubicBezTo>
                    <a:pt x="44" y="119"/>
                    <a:pt x="43" y="119"/>
                    <a:pt x="43" y="116"/>
                  </a:cubicBezTo>
                  <a:cubicBezTo>
                    <a:pt x="43" y="113"/>
                    <a:pt x="43" y="111"/>
                    <a:pt x="44" y="109"/>
                  </a:cubicBezTo>
                  <a:cubicBezTo>
                    <a:pt x="44" y="107"/>
                    <a:pt x="42" y="104"/>
                    <a:pt x="41" y="104"/>
                  </a:cubicBezTo>
                  <a:cubicBezTo>
                    <a:pt x="40" y="105"/>
                    <a:pt x="39" y="106"/>
                    <a:pt x="38" y="106"/>
                  </a:cubicBezTo>
                  <a:cubicBezTo>
                    <a:pt x="37" y="106"/>
                    <a:pt x="37" y="105"/>
                    <a:pt x="35" y="105"/>
                  </a:cubicBezTo>
                  <a:cubicBezTo>
                    <a:pt x="34" y="105"/>
                    <a:pt x="35" y="105"/>
                    <a:pt x="35" y="103"/>
                  </a:cubicBezTo>
                  <a:cubicBezTo>
                    <a:pt x="36" y="101"/>
                    <a:pt x="35" y="99"/>
                    <a:pt x="36" y="97"/>
                  </a:cubicBezTo>
                  <a:cubicBezTo>
                    <a:pt x="38" y="96"/>
                    <a:pt x="37" y="92"/>
                    <a:pt x="36" y="92"/>
                  </a:cubicBezTo>
                  <a:cubicBezTo>
                    <a:pt x="35" y="92"/>
                    <a:pt x="34" y="92"/>
                    <a:pt x="32" y="92"/>
                  </a:cubicBezTo>
                  <a:cubicBezTo>
                    <a:pt x="31" y="92"/>
                    <a:pt x="30" y="94"/>
                    <a:pt x="31" y="95"/>
                  </a:cubicBezTo>
                  <a:cubicBezTo>
                    <a:pt x="31" y="97"/>
                    <a:pt x="30" y="98"/>
                    <a:pt x="29" y="98"/>
                  </a:cubicBezTo>
                  <a:cubicBezTo>
                    <a:pt x="29" y="98"/>
                    <a:pt x="28" y="97"/>
                    <a:pt x="27" y="99"/>
                  </a:cubicBezTo>
                  <a:cubicBezTo>
                    <a:pt x="25" y="100"/>
                    <a:pt x="25" y="100"/>
                    <a:pt x="23" y="98"/>
                  </a:cubicBezTo>
                  <a:cubicBezTo>
                    <a:pt x="22" y="96"/>
                    <a:pt x="20" y="94"/>
                    <a:pt x="20" y="92"/>
                  </a:cubicBezTo>
                  <a:cubicBezTo>
                    <a:pt x="20" y="89"/>
                    <a:pt x="20" y="86"/>
                    <a:pt x="20" y="85"/>
                  </a:cubicBezTo>
                  <a:cubicBezTo>
                    <a:pt x="21" y="83"/>
                    <a:pt x="21" y="81"/>
                    <a:pt x="20" y="80"/>
                  </a:cubicBezTo>
                  <a:cubicBezTo>
                    <a:pt x="19" y="80"/>
                    <a:pt x="21" y="78"/>
                    <a:pt x="22" y="77"/>
                  </a:cubicBezTo>
                  <a:cubicBezTo>
                    <a:pt x="23" y="77"/>
                    <a:pt x="25" y="75"/>
                    <a:pt x="25" y="74"/>
                  </a:cubicBezTo>
                  <a:cubicBezTo>
                    <a:pt x="25" y="74"/>
                    <a:pt x="26" y="74"/>
                    <a:pt x="28" y="74"/>
                  </a:cubicBezTo>
                  <a:cubicBezTo>
                    <a:pt x="30" y="74"/>
                    <a:pt x="30" y="74"/>
                    <a:pt x="31" y="75"/>
                  </a:cubicBezTo>
                  <a:cubicBezTo>
                    <a:pt x="33" y="76"/>
                    <a:pt x="33" y="74"/>
                    <a:pt x="33" y="74"/>
                  </a:cubicBezTo>
                  <a:cubicBezTo>
                    <a:pt x="33" y="73"/>
                    <a:pt x="34" y="72"/>
                    <a:pt x="36" y="73"/>
                  </a:cubicBezTo>
                  <a:cubicBezTo>
                    <a:pt x="37" y="73"/>
                    <a:pt x="40" y="71"/>
                    <a:pt x="40" y="71"/>
                  </a:cubicBezTo>
                  <a:cubicBezTo>
                    <a:pt x="40" y="72"/>
                    <a:pt x="41" y="74"/>
                    <a:pt x="42" y="74"/>
                  </a:cubicBezTo>
                  <a:cubicBezTo>
                    <a:pt x="43" y="73"/>
                    <a:pt x="43" y="71"/>
                    <a:pt x="44" y="74"/>
                  </a:cubicBezTo>
                  <a:cubicBezTo>
                    <a:pt x="44" y="76"/>
                    <a:pt x="45" y="80"/>
                    <a:pt x="46" y="80"/>
                  </a:cubicBezTo>
                  <a:cubicBezTo>
                    <a:pt x="47" y="81"/>
                    <a:pt x="46" y="83"/>
                    <a:pt x="48" y="83"/>
                  </a:cubicBezTo>
                  <a:cubicBezTo>
                    <a:pt x="49" y="83"/>
                    <a:pt x="50" y="79"/>
                    <a:pt x="49" y="78"/>
                  </a:cubicBezTo>
                  <a:cubicBezTo>
                    <a:pt x="49" y="77"/>
                    <a:pt x="48" y="73"/>
                    <a:pt x="47" y="72"/>
                  </a:cubicBezTo>
                  <a:cubicBezTo>
                    <a:pt x="47" y="71"/>
                    <a:pt x="48" y="68"/>
                    <a:pt x="50" y="67"/>
                  </a:cubicBezTo>
                  <a:cubicBezTo>
                    <a:pt x="51" y="66"/>
                    <a:pt x="54" y="62"/>
                    <a:pt x="55" y="61"/>
                  </a:cubicBezTo>
                  <a:cubicBezTo>
                    <a:pt x="56" y="60"/>
                    <a:pt x="60" y="59"/>
                    <a:pt x="59" y="58"/>
                  </a:cubicBezTo>
                  <a:cubicBezTo>
                    <a:pt x="58" y="56"/>
                    <a:pt x="57" y="55"/>
                    <a:pt x="57" y="53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9" y="54"/>
                    <a:pt x="61" y="52"/>
                    <a:pt x="60" y="51"/>
                  </a:cubicBezTo>
                  <a:cubicBezTo>
                    <a:pt x="60" y="50"/>
                    <a:pt x="60" y="49"/>
                    <a:pt x="61" y="49"/>
                  </a:cubicBezTo>
                  <a:cubicBezTo>
                    <a:pt x="62" y="49"/>
                    <a:pt x="63" y="48"/>
                    <a:pt x="62" y="47"/>
                  </a:cubicBezTo>
                  <a:cubicBezTo>
                    <a:pt x="62" y="46"/>
                    <a:pt x="64" y="45"/>
                    <a:pt x="65" y="46"/>
                  </a:cubicBezTo>
                  <a:cubicBezTo>
                    <a:pt x="66" y="46"/>
                    <a:pt x="69" y="46"/>
                    <a:pt x="70" y="45"/>
                  </a:cubicBezTo>
                  <a:cubicBezTo>
                    <a:pt x="70" y="45"/>
                    <a:pt x="68" y="43"/>
                    <a:pt x="68" y="42"/>
                  </a:cubicBezTo>
                  <a:cubicBezTo>
                    <a:pt x="68" y="40"/>
                    <a:pt x="70" y="39"/>
                    <a:pt x="72" y="38"/>
                  </a:cubicBezTo>
                  <a:cubicBezTo>
                    <a:pt x="73" y="38"/>
                    <a:pt x="74" y="38"/>
                    <a:pt x="74" y="38"/>
                  </a:cubicBezTo>
                  <a:cubicBezTo>
                    <a:pt x="75" y="37"/>
                    <a:pt x="76" y="35"/>
                    <a:pt x="76" y="37"/>
                  </a:cubicBezTo>
                  <a:cubicBezTo>
                    <a:pt x="76" y="38"/>
                    <a:pt x="76" y="40"/>
                    <a:pt x="77" y="40"/>
                  </a:cubicBezTo>
                  <a:cubicBezTo>
                    <a:pt x="79" y="40"/>
                    <a:pt x="80" y="38"/>
                    <a:pt x="81" y="38"/>
                  </a:cubicBezTo>
                  <a:cubicBezTo>
                    <a:pt x="81" y="38"/>
                    <a:pt x="85" y="37"/>
                    <a:pt x="85" y="37"/>
                  </a:cubicBezTo>
                  <a:cubicBezTo>
                    <a:pt x="86" y="37"/>
                    <a:pt x="90" y="36"/>
                    <a:pt x="90" y="35"/>
                  </a:cubicBezTo>
                  <a:cubicBezTo>
                    <a:pt x="89" y="34"/>
                    <a:pt x="89" y="32"/>
                    <a:pt x="88" y="32"/>
                  </a:cubicBezTo>
                  <a:cubicBezTo>
                    <a:pt x="88" y="31"/>
                    <a:pt x="87" y="32"/>
                    <a:pt x="86" y="33"/>
                  </a:cubicBezTo>
                  <a:cubicBezTo>
                    <a:pt x="86" y="34"/>
                    <a:pt x="85" y="34"/>
                    <a:pt x="84" y="33"/>
                  </a:cubicBezTo>
                  <a:cubicBezTo>
                    <a:pt x="84" y="32"/>
                    <a:pt x="85" y="30"/>
                    <a:pt x="83" y="31"/>
                  </a:cubicBezTo>
                  <a:cubicBezTo>
                    <a:pt x="82" y="32"/>
                    <a:pt x="82" y="32"/>
                    <a:pt x="81" y="32"/>
                  </a:cubicBezTo>
                  <a:cubicBezTo>
                    <a:pt x="81" y="32"/>
                    <a:pt x="80" y="30"/>
                    <a:pt x="80" y="30"/>
                  </a:cubicBezTo>
                  <a:cubicBezTo>
                    <a:pt x="80" y="30"/>
                    <a:pt x="82" y="29"/>
                    <a:pt x="81" y="28"/>
                  </a:cubicBezTo>
                  <a:cubicBezTo>
                    <a:pt x="80" y="26"/>
                    <a:pt x="78" y="27"/>
                    <a:pt x="77" y="28"/>
                  </a:cubicBezTo>
                  <a:cubicBezTo>
                    <a:pt x="75" y="29"/>
                    <a:pt x="75" y="29"/>
                    <a:pt x="73" y="29"/>
                  </a:cubicBezTo>
                  <a:cubicBezTo>
                    <a:pt x="71" y="30"/>
                    <a:pt x="70" y="30"/>
                    <a:pt x="70" y="30"/>
                  </a:cubicBezTo>
                  <a:cubicBezTo>
                    <a:pt x="70" y="30"/>
                    <a:pt x="71" y="28"/>
                    <a:pt x="72" y="26"/>
                  </a:cubicBezTo>
                  <a:cubicBezTo>
                    <a:pt x="73" y="25"/>
                    <a:pt x="77" y="25"/>
                    <a:pt x="78" y="24"/>
                  </a:cubicBezTo>
                  <a:cubicBezTo>
                    <a:pt x="79" y="23"/>
                    <a:pt x="81" y="25"/>
                    <a:pt x="81" y="25"/>
                  </a:cubicBezTo>
                  <a:cubicBezTo>
                    <a:pt x="81" y="25"/>
                    <a:pt x="83" y="23"/>
                    <a:pt x="83" y="24"/>
                  </a:cubicBezTo>
                  <a:cubicBezTo>
                    <a:pt x="83" y="25"/>
                    <a:pt x="82" y="27"/>
                    <a:pt x="83" y="27"/>
                  </a:cubicBezTo>
                  <a:cubicBezTo>
                    <a:pt x="84" y="27"/>
                    <a:pt x="87" y="26"/>
                    <a:pt x="86" y="25"/>
                  </a:cubicBezTo>
                  <a:cubicBezTo>
                    <a:pt x="85" y="25"/>
                    <a:pt x="87" y="24"/>
                    <a:pt x="88" y="23"/>
                  </a:cubicBezTo>
                  <a:cubicBezTo>
                    <a:pt x="89" y="22"/>
                    <a:pt x="91" y="23"/>
                    <a:pt x="92" y="23"/>
                  </a:cubicBezTo>
                  <a:cubicBezTo>
                    <a:pt x="92" y="23"/>
                    <a:pt x="93" y="21"/>
                    <a:pt x="94" y="21"/>
                  </a:cubicBezTo>
                  <a:cubicBezTo>
                    <a:pt x="95" y="21"/>
                    <a:pt x="96" y="22"/>
                    <a:pt x="94" y="24"/>
                  </a:cubicBezTo>
                  <a:cubicBezTo>
                    <a:pt x="92" y="25"/>
                    <a:pt x="92" y="28"/>
                    <a:pt x="91" y="28"/>
                  </a:cubicBezTo>
                  <a:cubicBezTo>
                    <a:pt x="90" y="29"/>
                    <a:pt x="91" y="30"/>
                    <a:pt x="92" y="30"/>
                  </a:cubicBezTo>
                  <a:cubicBezTo>
                    <a:pt x="93" y="30"/>
                    <a:pt x="95" y="30"/>
                    <a:pt x="96" y="30"/>
                  </a:cubicBezTo>
                  <a:cubicBezTo>
                    <a:pt x="97" y="29"/>
                    <a:pt x="98" y="30"/>
                    <a:pt x="98" y="30"/>
                  </a:cubicBezTo>
                  <a:cubicBezTo>
                    <a:pt x="98" y="31"/>
                    <a:pt x="99" y="30"/>
                    <a:pt x="99" y="30"/>
                  </a:cubicBezTo>
                  <a:cubicBezTo>
                    <a:pt x="99" y="30"/>
                    <a:pt x="102" y="29"/>
                    <a:pt x="102" y="30"/>
                  </a:cubicBezTo>
                  <a:cubicBezTo>
                    <a:pt x="103" y="31"/>
                    <a:pt x="103" y="29"/>
                    <a:pt x="103" y="29"/>
                  </a:cubicBezTo>
                  <a:cubicBezTo>
                    <a:pt x="102" y="28"/>
                    <a:pt x="102" y="27"/>
                    <a:pt x="101" y="26"/>
                  </a:cubicBezTo>
                  <a:cubicBezTo>
                    <a:pt x="101" y="24"/>
                    <a:pt x="100" y="24"/>
                    <a:pt x="99" y="25"/>
                  </a:cubicBezTo>
                  <a:cubicBezTo>
                    <a:pt x="98" y="25"/>
                    <a:pt x="97" y="24"/>
                    <a:pt x="96" y="24"/>
                  </a:cubicBezTo>
                  <a:cubicBezTo>
                    <a:pt x="96" y="23"/>
                    <a:pt x="95" y="24"/>
                    <a:pt x="96" y="23"/>
                  </a:cubicBezTo>
                  <a:cubicBezTo>
                    <a:pt x="96" y="22"/>
                    <a:pt x="97" y="21"/>
                    <a:pt x="97" y="20"/>
                  </a:cubicBezTo>
                  <a:cubicBezTo>
                    <a:pt x="98" y="19"/>
                    <a:pt x="100" y="17"/>
                    <a:pt x="98" y="17"/>
                  </a:cubicBezTo>
                  <a:cubicBezTo>
                    <a:pt x="96" y="16"/>
                    <a:pt x="95" y="16"/>
                    <a:pt x="95" y="15"/>
                  </a:cubicBezTo>
                  <a:cubicBezTo>
                    <a:pt x="95" y="14"/>
                    <a:pt x="92" y="12"/>
                    <a:pt x="92" y="12"/>
                  </a:cubicBezTo>
                  <a:cubicBezTo>
                    <a:pt x="91" y="12"/>
                    <a:pt x="88" y="13"/>
                    <a:pt x="88" y="12"/>
                  </a:cubicBezTo>
                  <a:cubicBezTo>
                    <a:pt x="88" y="11"/>
                    <a:pt x="87" y="8"/>
                    <a:pt x="86" y="8"/>
                  </a:cubicBezTo>
                  <a:cubicBezTo>
                    <a:pt x="86" y="7"/>
                    <a:pt x="83" y="3"/>
                    <a:pt x="82" y="3"/>
                  </a:cubicBezTo>
                  <a:cubicBezTo>
                    <a:pt x="82" y="3"/>
                    <a:pt x="81" y="3"/>
                    <a:pt x="80" y="5"/>
                  </a:cubicBezTo>
                  <a:cubicBezTo>
                    <a:pt x="78" y="7"/>
                    <a:pt x="77" y="7"/>
                    <a:pt x="76" y="7"/>
                  </a:cubicBezTo>
                  <a:cubicBezTo>
                    <a:pt x="75" y="7"/>
                    <a:pt x="73" y="7"/>
                    <a:pt x="73" y="6"/>
                  </a:cubicBezTo>
                  <a:cubicBezTo>
                    <a:pt x="72" y="5"/>
                    <a:pt x="75" y="4"/>
                    <a:pt x="74" y="3"/>
                  </a:cubicBezTo>
                  <a:cubicBezTo>
                    <a:pt x="74" y="2"/>
                    <a:pt x="72" y="2"/>
                    <a:pt x="70" y="2"/>
                  </a:cubicBezTo>
                  <a:cubicBezTo>
                    <a:pt x="69" y="2"/>
                    <a:pt x="68" y="0"/>
                    <a:pt x="65" y="0"/>
                  </a:cubicBezTo>
                  <a:cubicBezTo>
                    <a:pt x="63" y="0"/>
                    <a:pt x="60" y="1"/>
                    <a:pt x="60" y="1"/>
                  </a:cubicBezTo>
                  <a:cubicBezTo>
                    <a:pt x="59" y="1"/>
                    <a:pt x="59" y="2"/>
                    <a:pt x="58" y="4"/>
                  </a:cubicBezTo>
                  <a:cubicBezTo>
                    <a:pt x="58" y="6"/>
                    <a:pt x="59" y="6"/>
                    <a:pt x="58" y="7"/>
                  </a:cubicBezTo>
                  <a:cubicBezTo>
                    <a:pt x="56" y="7"/>
                    <a:pt x="56" y="7"/>
                    <a:pt x="57" y="8"/>
                  </a:cubicBezTo>
                  <a:cubicBezTo>
                    <a:pt x="58" y="9"/>
                    <a:pt x="60" y="11"/>
                    <a:pt x="60" y="11"/>
                  </a:cubicBezTo>
                  <a:cubicBezTo>
                    <a:pt x="60" y="11"/>
                    <a:pt x="59" y="13"/>
                    <a:pt x="58" y="14"/>
                  </a:cubicBezTo>
                  <a:cubicBezTo>
                    <a:pt x="57" y="15"/>
                    <a:pt x="56" y="16"/>
                    <a:pt x="56" y="15"/>
                  </a:cubicBezTo>
                  <a:cubicBezTo>
                    <a:pt x="55" y="14"/>
                    <a:pt x="53" y="14"/>
                    <a:pt x="54" y="15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5" y="19"/>
                    <a:pt x="56" y="21"/>
                    <a:pt x="55" y="22"/>
                  </a:cubicBezTo>
                  <a:cubicBezTo>
                    <a:pt x="54" y="23"/>
                    <a:pt x="53" y="22"/>
                    <a:pt x="52" y="23"/>
                  </a:cubicBezTo>
                  <a:cubicBezTo>
                    <a:pt x="51" y="23"/>
                    <a:pt x="51" y="21"/>
                    <a:pt x="51" y="21"/>
                  </a:cubicBezTo>
                  <a:cubicBezTo>
                    <a:pt x="52" y="21"/>
                    <a:pt x="51" y="18"/>
                    <a:pt x="51" y="18"/>
                  </a:cubicBezTo>
                  <a:cubicBezTo>
                    <a:pt x="51" y="18"/>
                    <a:pt x="49" y="21"/>
                    <a:pt x="50" y="19"/>
                  </a:cubicBezTo>
                  <a:cubicBezTo>
                    <a:pt x="50" y="18"/>
                    <a:pt x="49" y="18"/>
                    <a:pt x="49" y="17"/>
                  </a:cubicBezTo>
                  <a:cubicBezTo>
                    <a:pt x="49" y="15"/>
                    <a:pt x="48" y="14"/>
                    <a:pt x="47" y="14"/>
                  </a:cubicBezTo>
                  <a:cubicBezTo>
                    <a:pt x="46" y="15"/>
                    <a:pt x="44" y="15"/>
                    <a:pt x="42" y="15"/>
                  </a:cubicBezTo>
                  <a:cubicBezTo>
                    <a:pt x="39" y="14"/>
                    <a:pt x="39" y="14"/>
                    <a:pt x="37" y="13"/>
                  </a:cubicBezTo>
                  <a:cubicBezTo>
                    <a:pt x="35" y="12"/>
                    <a:pt x="34" y="13"/>
                    <a:pt x="33" y="13"/>
                  </a:cubicBezTo>
                  <a:cubicBezTo>
                    <a:pt x="32" y="14"/>
                    <a:pt x="32" y="12"/>
                    <a:pt x="32" y="12"/>
                  </a:cubicBezTo>
                  <a:cubicBezTo>
                    <a:pt x="17" y="30"/>
                    <a:pt x="6" y="53"/>
                    <a:pt x="0" y="77"/>
                  </a:cubicBezTo>
                  <a:cubicBezTo>
                    <a:pt x="1" y="78"/>
                    <a:pt x="2" y="80"/>
                    <a:pt x="2" y="80"/>
                  </a:cubicBezTo>
                  <a:cubicBezTo>
                    <a:pt x="3" y="82"/>
                    <a:pt x="5" y="87"/>
                    <a:pt x="6" y="87"/>
                  </a:cubicBezTo>
                  <a:cubicBezTo>
                    <a:pt x="6" y="87"/>
                    <a:pt x="8" y="90"/>
                    <a:pt x="8" y="90"/>
                  </a:cubicBezTo>
                  <a:cubicBezTo>
                    <a:pt x="8" y="90"/>
                    <a:pt x="9" y="92"/>
                    <a:pt x="8" y="93"/>
                  </a:cubicBezTo>
                  <a:cubicBezTo>
                    <a:pt x="8" y="94"/>
                    <a:pt x="9" y="96"/>
                    <a:pt x="10" y="97"/>
                  </a:cubicBezTo>
                  <a:cubicBezTo>
                    <a:pt x="10" y="98"/>
                    <a:pt x="14" y="98"/>
                    <a:pt x="14" y="101"/>
                  </a:cubicBezTo>
                  <a:cubicBezTo>
                    <a:pt x="14" y="101"/>
                    <a:pt x="15" y="105"/>
                    <a:pt x="16" y="105"/>
                  </a:cubicBezTo>
                  <a:cubicBezTo>
                    <a:pt x="18" y="105"/>
                    <a:pt x="20" y="104"/>
                    <a:pt x="20" y="105"/>
                  </a:cubicBezTo>
                  <a:cubicBezTo>
                    <a:pt x="20" y="105"/>
                    <a:pt x="22" y="108"/>
                    <a:pt x="22" y="106"/>
                  </a:cubicBezTo>
                  <a:cubicBezTo>
                    <a:pt x="23" y="105"/>
                    <a:pt x="23" y="104"/>
                    <a:pt x="24" y="104"/>
                  </a:cubicBezTo>
                  <a:cubicBezTo>
                    <a:pt x="26" y="104"/>
                    <a:pt x="26" y="106"/>
                    <a:pt x="27" y="107"/>
                  </a:cubicBezTo>
                  <a:cubicBezTo>
                    <a:pt x="28" y="108"/>
                    <a:pt x="30" y="110"/>
                    <a:pt x="31" y="110"/>
                  </a:cubicBezTo>
                  <a:cubicBezTo>
                    <a:pt x="31" y="110"/>
                    <a:pt x="33" y="112"/>
                    <a:pt x="33" y="111"/>
                  </a:cubicBezTo>
                  <a:cubicBezTo>
                    <a:pt x="34" y="111"/>
                    <a:pt x="35" y="112"/>
                    <a:pt x="36" y="112"/>
                  </a:cubicBezTo>
                  <a:cubicBezTo>
                    <a:pt x="36" y="112"/>
                    <a:pt x="38" y="114"/>
                    <a:pt x="38" y="116"/>
                  </a:cubicBezTo>
                  <a:cubicBezTo>
                    <a:pt x="37" y="119"/>
                    <a:pt x="40" y="119"/>
                    <a:pt x="40" y="120"/>
                  </a:cubicBezTo>
                  <a:cubicBezTo>
                    <a:pt x="41" y="120"/>
                    <a:pt x="43" y="122"/>
                    <a:pt x="43" y="123"/>
                  </a:cubicBezTo>
                  <a:cubicBezTo>
                    <a:pt x="44" y="124"/>
                    <a:pt x="46" y="124"/>
                    <a:pt x="46" y="125"/>
                  </a:cubicBezTo>
                  <a:cubicBezTo>
                    <a:pt x="47" y="125"/>
                    <a:pt x="47" y="126"/>
                    <a:pt x="48" y="125"/>
                  </a:cubicBezTo>
                  <a:cubicBezTo>
                    <a:pt x="50" y="125"/>
                    <a:pt x="49" y="123"/>
                    <a:pt x="49" y="123"/>
                  </a:cubicBezTo>
                  <a:cubicBezTo>
                    <a:pt x="49" y="123"/>
                    <a:pt x="51" y="122"/>
                    <a:pt x="52" y="123"/>
                  </a:cubicBezTo>
                  <a:cubicBezTo>
                    <a:pt x="52" y="124"/>
                    <a:pt x="53" y="127"/>
                    <a:pt x="53" y="127"/>
                  </a:cubicBezTo>
                  <a:cubicBezTo>
                    <a:pt x="54" y="127"/>
                    <a:pt x="55" y="130"/>
                    <a:pt x="54" y="133"/>
                  </a:cubicBezTo>
                  <a:cubicBezTo>
                    <a:pt x="54" y="135"/>
                    <a:pt x="54" y="137"/>
                    <a:pt x="53" y="137"/>
                  </a:cubicBezTo>
                  <a:cubicBezTo>
                    <a:pt x="53" y="137"/>
                    <a:pt x="51" y="139"/>
                    <a:pt x="50" y="139"/>
                  </a:cubicBezTo>
                  <a:cubicBezTo>
                    <a:pt x="49" y="140"/>
                    <a:pt x="48" y="143"/>
                    <a:pt x="48" y="144"/>
                  </a:cubicBezTo>
                  <a:cubicBezTo>
                    <a:pt x="48" y="145"/>
                    <a:pt x="49" y="148"/>
                    <a:pt x="49" y="150"/>
                  </a:cubicBezTo>
                  <a:cubicBezTo>
                    <a:pt x="49" y="151"/>
                    <a:pt x="48" y="152"/>
                    <a:pt x="48" y="154"/>
                  </a:cubicBezTo>
                  <a:cubicBezTo>
                    <a:pt x="49" y="157"/>
                    <a:pt x="52" y="157"/>
                    <a:pt x="52" y="159"/>
                  </a:cubicBezTo>
                  <a:cubicBezTo>
                    <a:pt x="52" y="161"/>
                    <a:pt x="55" y="166"/>
                    <a:pt x="55" y="167"/>
                  </a:cubicBezTo>
                  <a:cubicBezTo>
                    <a:pt x="56" y="169"/>
                    <a:pt x="58" y="172"/>
                    <a:pt x="58" y="174"/>
                  </a:cubicBezTo>
                  <a:cubicBezTo>
                    <a:pt x="58" y="177"/>
                    <a:pt x="63" y="179"/>
                    <a:pt x="64" y="179"/>
                  </a:cubicBezTo>
                  <a:cubicBezTo>
                    <a:pt x="64" y="179"/>
                    <a:pt x="66" y="181"/>
                    <a:pt x="67" y="181"/>
                  </a:cubicBezTo>
                  <a:cubicBezTo>
                    <a:pt x="68" y="182"/>
                    <a:pt x="69" y="183"/>
                    <a:pt x="70" y="185"/>
                  </a:cubicBezTo>
                  <a:cubicBezTo>
                    <a:pt x="71" y="186"/>
                    <a:pt x="71" y="188"/>
                    <a:pt x="71" y="189"/>
                  </a:cubicBezTo>
                  <a:cubicBezTo>
                    <a:pt x="71" y="189"/>
                    <a:pt x="71" y="195"/>
                    <a:pt x="71" y="198"/>
                  </a:cubicBezTo>
                  <a:cubicBezTo>
                    <a:pt x="71" y="201"/>
                    <a:pt x="73" y="204"/>
                    <a:pt x="72" y="205"/>
                  </a:cubicBezTo>
                  <a:cubicBezTo>
                    <a:pt x="71" y="205"/>
                    <a:pt x="69" y="206"/>
                    <a:pt x="70" y="207"/>
                  </a:cubicBezTo>
                  <a:cubicBezTo>
                    <a:pt x="71" y="208"/>
                    <a:pt x="70" y="208"/>
                    <a:pt x="70" y="209"/>
                  </a:cubicBezTo>
                  <a:cubicBezTo>
                    <a:pt x="70" y="209"/>
                    <a:pt x="71" y="212"/>
                    <a:pt x="71" y="213"/>
                  </a:cubicBezTo>
                  <a:cubicBezTo>
                    <a:pt x="70" y="214"/>
                    <a:pt x="70" y="216"/>
                    <a:pt x="70" y="217"/>
                  </a:cubicBezTo>
                  <a:cubicBezTo>
                    <a:pt x="69" y="217"/>
                    <a:pt x="68" y="218"/>
                    <a:pt x="69" y="220"/>
                  </a:cubicBezTo>
                  <a:cubicBezTo>
                    <a:pt x="69" y="221"/>
                    <a:pt x="68" y="221"/>
                    <a:pt x="68" y="222"/>
                  </a:cubicBezTo>
                  <a:cubicBezTo>
                    <a:pt x="68" y="223"/>
                    <a:pt x="70" y="223"/>
                    <a:pt x="70" y="224"/>
                  </a:cubicBezTo>
                  <a:cubicBezTo>
                    <a:pt x="69" y="226"/>
                    <a:pt x="69" y="226"/>
                    <a:pt x="69" y="227"/>
                  </a:cubicBezTo>
                  <a:cubicBezTo>
                    <a:pt x="69" y="229"/>
                    <a:pt x="70" y="230"/>
                    <a:pt x="70" y="231"/>
                  </a:cubicBezTo>
                  <a:cubicBezTo>
                    <a:pt x="70" y="231"/>
                    <a:pt x="70" y="232"/>
                    <a:pt x="69" y="233"/>
                  </a:cubicBezTo>
                  <a:cubicBezTo>
                    <a:pt x="68" y="234"/>
                    <a:pt x="68" y="235"/>
                    <a:pt x="68" y="236"/>
                  </a:cubicBezTo>
                  <a:cubicBezTo>
                    <a:pt x="68" y="236"/>
                    <a:pt x="69" y="237"/>
                    <a:pt x="69" y="238"/>
                  </a:cubicBezTo>
                  <a:cubicBezTo>
                    <a:pt x="69" y="238"/>
                    <a:pt x="68" y="239"/>
                    <a:pt x="69" y="240"/>
                  </a:cubicBezTo>
                  <a:cubicBezTo>
                    <a:pt x="69" y="241"/>
                    <a:pt x="70" y="241"/>
                    <a:pt x="71" y="241"/>
                  </a:cubicBezTo>
                  <a:cubicBezTo>
                    <a:pt x="71" y="242"/>
                    <a:pt x="69" y="242"/>
                    <a:pt x="70" y="243"/>
                  </a:cubicBezTo>
                  <a:cubicBezTo>
                    <a:pt x="71" y="244"/>
                    <a:pt x="72" y="243"/>
                    <a:pt x="72" y="245"/>
                  </a:cubicBezTo>
                  <a:cubicBezTo>
                    <a:pt x="72" y="245"/>
                    <a:pt x="73" y="246"/>
                    <a:pt x="73" y="246"/>
                  </a:cubicBezTo>
                  <a:cubicBezTo>
                    <a:pt x="73" y="246"/>
                    <a:pt x="74" y="246"/>
                    <a:pt x="74" y="246"/>
                  </a:cubicBezTo>
                  <a:cubicBezTo>
                    <a:pt x="74" y="247"/>
                    <a:pt x="75" y="247"/>
                    <a:pt x="75" y="247"/>
                  </a:cubicBezTo>
                  <a:cubicBezTo>
                    <a:pt x="75" y="247"/>
                    <a:pt x="77" y="248"/>
                    <a:pt x="77" y="248"/>
                  </a:cubicBezTo>
                  <a:close/>
                  <a:moveTo>
                    <a:pt x="55" y="38"/>
                  </a:moveTo>
                  <a:cubicBezTo>
                    <a:pt x="55" y="38"/>
                    <a:pt x="58" y="37"/>
                    <a:pt x="59" y="38"/>
                  </a:cubicBezTo>
                  <a:cubicBezTo>
                    <a:pt x="60" y="39"/>
                    <a:pt x="58" y="39"/>
                    <a:pt x="57" y="40"/>
                  </a:cubicBezTo>
                  <a:cubicBezTo>
                    <a:pt x="55" y="41"/>
                    <a:pt x="55" y="41"/>
                    <a:pt x="54" y="42"/>
                  </a:cubicBezTo>
                  <a:cubicBezTo>
                    <a:pt x="53" y="43"/>
                    <a:pt x="51" y="43"/>
                    <a:pt x="50" y="44"/>
                  </a:cubicBezTo>
                  <a:cubicBezTo>
                    <a:pt x="49" y="45"/>
                    <a:pt x="48" y="46"/>
                    <a:pt x="47" y="45"/>
                  </a:cubicBezTo>
                  <a:cubicBezTo>
                    <a:pt x="47" y="44"/>
                    <a:pt x="48" y="45"/>
                    <a:pt x="48" y="44"/>
                  </a:cubicBezTo>
                  <a:cubicBezTo>
                    <a:pt x="48" y="44"/>
                    <a:pt x="51" y="42"/>
                    <a:pt x="51" y="42"/>
                  </a:cubicBezTo>
                  <a:cubicBezTo>
                    <a:pt x="51" y="42"/>
                    <a:pt x="54" y="37"/>
                    <a:pt x="55" y="38"/>
                  </a:cubicBezTo>
                  <a:close/>
                  <a:moveTo>
                    <a:pt x="50" y="34"/>
                  </a:moveTo>
                  <a:cubicBezTo>
                    <a:pt x="51" y="34"/>
                    <a:pt x="53" y="37"/>
                    <a:pt x="52" y="37"/>
                  </a:cubicBezTo>
                  <a:cubicBezTo>
                    <a:pt x="51" y="38"/>
                    <a:pt x="50" y="37"/>
                    <a:pt x="50" y="35"/>
                  </a:cubicBezTo>
                  <a:cubicBezTo>
                    <a:pt x="50" y="34"/>
                    <a:pt x="49" y="38"/>
                    <a:pt x="49" y="39"/>
                  </a:cubicBezTo>
                  <a:cubicBezTo>
                    <a:pt x="50" y="40"/>
                    <a:pt x="48" y="42"/>
                    <a:pt x="48" y="42"/>
                  </a:cubicBezTo>
                  <a:cubicBezTo>
                    <a:pt x="47" y="42"/>
                    <a:pt x="47" y="40"/>
                    <a:pt x="47" y="38"/>
                  </a:cubicBezTo>
                  <a:cubicBezTo>
                    <a:pt x="47" y="37"/>
                    <a:pt x="46" y="35"/>
                    <a:pt x="45" y="35"/>
                  </a:cubicBezTo>
                  <a:cubicBezTo>
                    <a:pt x="43" y="36"/>
                    <a:pt x="42" y="38"/>
                    <a:pt x="41" y="38"/>
                  </a:cubicBezTo>
                  <a:cubicBezTo>
                    <a:pt x="41" y="39"/>
                    <a:pt x="41" y="42"/>
                    <a:pt x="41" y="43"/>
                  </a:cubicBezTo>
                  <a:cubicBezTo>
                    <a:pt x="41" y="43"/>
                    <a:pt x="41" y="46"/>
                    <a:pt x="39" y="46"/>
                  </a:cubicBezTo>
                  <a:cubicBezTo>
                    <a:pt x="38" y="46"/>
                    <a:pt x="38" y="43"/>
                    <a:pt x="39" y="42"/>
                  </a:cubicBezTo>
                  <a:cubicBezTo>
                    <a:pt x="39" y="40"/>
                    <a:pt x="38" y="38"/>
                    <a:pt x="39" y="36"/>
                  </a:cubicBezTo>
                  <a:cubicBezTo>
                    <a:pt x="40" y="35"/>
                    <a:pt x="42" y="34"/>
                    <a:pt x="43" y="34"/>
                  </a:cubicBezTo>
                  <a:cubicBezTo>
                    <a:pt x="44" y="33"/>
                    <a:pt x="46" y="34"/>
                    <a:pt x="47" y="34"/>
                  </a:cubicBezTo>
                  <a:cubicBezTo>
                    <a:pt x="47" y="34"/>
                    <a:pt x="49" y="34"/>
                    <a:pt x="50" y="34"/>
                  </a:cubicBezTo>
                  <a:close/>
                  <a:moveTo>
                    <a:pt x="36" y="30"/>
                  </a:moveTo>
                  <a:cubicBezTo>
                    <a:pt x="38" y="29"/>
                    <a:pt x="40" y="26"/>
                    <a:pt x="41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5" y="30"/>
                    <a:pt x="44" y="32"/>
                    <a:pt x="43" y="32"/>
                  </a:cubicBezTo>
                  <a:cubicBezTo>
                    <a:pt x="43" y="32"/>
                    <a:pt x="41" y="32"/>
                    <a:pt x="40" y="32"/>
                  </a:cubicBezTo>
                  <a:cubicBezTo>
                    <a:pt x="39" y="32"/>
                    <a:pt x="39" y="31"/>
                    <a:pt x="38" y="31"/>
                  </a:cubicBezTo>
                  <a:cubicBezTo>
                    <a:pt x="38" y="31"/>
                    <a:pt x="36" y="32"/>
                    <a:pt x="36" y="33"/>
                  </a:cubicBezTo>
                  <a:cubicBezTo>
                    <a:pt x="35" y="33"/>
                    <a:pt x="33" y="33"/>
                    <a:pt x="33" y="32"/>
                  </a:cubicBezTo>
                  <a:cubicBezTo>
                    <a:pt x="33" y="31"/>
                    <a:pt x="34" y="31"/>
                    <a:pt x="3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30F701D8-7BB9-4C96-96E7-935DA9B00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796"/>
              <a:ext cx="93" cy="35"/>
            </a:xfrm>
            <a:custGeom>
              <a:avLst/>
              <a:gdLst>
                <a:gd name="T0" fmla="*/ 2 w 13"/>
                <a:gd name="T1" fmla="*/ 4 h 5"/>
                <a:gd name="T2" fmla="*/ 2 w 13"/>
                <a:gd name="T3" fmla="*/ 5 h 5"/>
                <a:gd name="T4" fmla="*/ 5 w 13"/>
                <a:gd name="T5" fmla="*/ 4 h 5"/>
                <a:gd name="T6" fmla="*/ 8 w 13"/>
                <a:gd name="T7" fmla="*/ 3 h 5"/>
                <a:gd name="T8" fmla="*/ 10 w 13"/>
                <a:gd name="T9" fmla="*/ 5 h 5"/>
                <a:gd name="T10" fmla="*/ 11 w 13"/>
                <a:gd name="T11" fmla="*/ 3 h 5"/>
                <a:gd name="T12" fmla="*/ 7 w 13"/>
                <a:gd name="T13" fmla="*/ 1 h 5"/>
                <a:gd name="T14" fmla="*/ 5 w 13"/>
                <a:gd name="T15" fmla="*/ 0 h 5"/>
                <a:gd name="T16" fmla="*/ 4 w 13"/>
                <a:gd name="T17" fmla="*/ 1 h 5"/>
                <a:gd name="T18" fmla="*/ 2 w 13"/>
                <a:gd name="T19" fmla="*/ 3 h 5"/>
                <a:gd name="T20" fmla="*/ 2 w 13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5" y="4"/>
                    <a:pt x="5" y="4"/>
                  </a:cubicBezTo>
                  <a:cubicBezTo>
                    <a:pt x="5" y="4"/>
                    <a:pt x="8" y="2"/>
                    <a:pt x="8" y="3"/>
                  </a:cubicBezTo>
                  <a:cubicBezTo>
                    <a:pt x="9" y="4"/>
                    <a:pt x="8" y="5"/>
                    <a:pt x="10" y="5"/>
                  </a:cubicBezTo>
                  <a:cubicBezTo>
                    <a:pt x="11" y="5"/>
                    <a:pt x="13" y="4"/>
                    <a:pt x="11" y="3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21B31CA3-7C39-4846-9268-903860AC3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831"/>
              <a:ext cx="21" cy="15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2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53ECBEFE-085A-48DF-AF20-E8C84E2F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838"/>
              <a:ext cx="29" cy="22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2 h 3"/>
                <a:gd name="T4" fmla="*/ 2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0" y="1"/>
                    <a:pt x="2" y="3"/>
                    <a:pt x="3" y="2"/>
                  </a:cubicBezTo>
                  <a:cubicBezTo>
                    <a:pt x="4" y="1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69EF4CC4-5B0D-478A-A35C-67A75690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760"/>
              <a:ext cx="135" cy="50"/>
            </a:xfrm>
            <a:custGeom>
              <a:avLst/>
              <a:gdLst>
                <a:gd name="T0" fmla="*/ 7 w 19"/>
                <a:gd name="T1" fmla="*/ 5 h 7"/>
                <a:gd name="T2" fmla="*/ 10 w 19"/>
                <a:gd name="T3" fmla="*/ 7 h 7"/>
                <a:gd name="T4" fmla="*/ 14 w 19"/>
                <a:gd name="T5" fmla="*/ 5 h 7"/>
                <a:gd name="T6" fmla="*/ 17 w 19"/>
                <a:gd name="T7" fmla="*/ 4 h 7"/>
                <a:gd name="T8" fmla="*/ 18 w 19"/>
                <a:gd name="T9" fmla="*/ 2 h 7"/>
                <a:gd name="T10" fmla="*/ 14 w 19"/>
                <a:gd name="T11" fmla="*/ 0 h 7"/>
                <a:gd name="T12" fmla="*/ 10 w 19"/>
                <a:gd name="T13" fmla="*/ 1 h 7"/>
                <a:gd name="T14" fmla="*/ 6 w 19"/>
                <a:gd name="T15" fmla="*/ 1 h 7"/>
                <a:gd name="T16" fmla="*/ 1 w 19"/>
                <a:gd name="T17" fmla="*/ 0 h 7"/>
                <a:gd name="T18" fmla="*/ 1 w 19"/>
                <a:gd name="T19" fmla="*/ 2 h 7"/>
                <a:gd name="T20" fmla="*/ 3 w 19"/>
                <a:gd name="T21" fmla="*/ 5 h 7"/>
                <a:gd name="T22" fmla="*/ 7 w 19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7">
                  <a:moveTo>
                    <a:pt x="7" y="5"/>
                  </a:moveTo>
                  <a:cubicBezTo>
                    <a:pt x="7" y="6"/>
                    <a:pt x="8" y="7"/>
                    <a:pt x="10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4" y="4"/>
                    <a:pt x="17" y="4"/>
                    <a:pt x="17" y="4"/>
                  </a:cubicBezTo>
                  <a:cubicBezTo>
                    <a:pt x="17" y="4"/>
                    <a:pt x="19" y="3"/>
                    <a:pt x="18" y="2"/>
                  </a:cubicBezTo>
                  <a:cubicBezTo>
                    <a:pt x="17" y="1"/>
                    <a:pt x="15" y="1"/>
                    <a:pt x="14" y="0"/>
                  </a:cubicBezTo>
                  <a:cubicBezTo>
                    <a:pt x="13" y="0"/>
                    <a:pt x="13" y="1"/>
                    <a:pt x="10" y="1"/>
                  </a:cubicBezTo>
                  <a:cubicBezTo>
                    <a:pt x="8" y="1"/>
                    <a:pt x="7" y="2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6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9D04D94A-A142-40B5-BE7C-D97FA35F4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512"/>
              <a:ext cx="668" cy="341"/>
            </a:xfrm>
            <a:custGeom>
              <a:avLst/>
              <a:gdLst>
                <a:gd name="T0" fmla="*/ 3 w 94"/>
                <a:gd name="T1" fmla="*/ 20 h 48"/>
                <a:gd name="T2" fmla="*/ 5 w 94"/>
                <a:gd name="T3" fmla="*/ 20 h 48"/>
                <a:gd name="T4" fmla="*/ 16 w 94"/>
                <a:gd name="T5" fmla="*/ 20 h 48"/>
                <a:gd name="T6" fmla="*/ 22 w 94"/>
                <a:gd name="T7" fmla="*/ 28 h 48"/>
                <a:gd name="T8" fmla="*/ 27 w 94"/>
                <a:gd name="T9" fmla="*/ 27 h 48"/>
                <a:gd name="T10" fmla="*/ 28 w 94"/>
                <a:gd name="T11" fmla="*/ 31 h 48"/>
                <a:gd name="T12" fmla="*/ 27 w 94"/>
                <a:gd name="T13" fmla="*/ 34 h 48"/>
                <a:gd name="T14" fmla="*/ 25 w 94"/>
                <a:gd name="T15" fmla="*/ 34 h 48"/>
                <a:gd name="T16" fmla="*/ 25 w 94"/>
                <a:gd name="T17" fmla="*/ 38 h 48"/>
                <a:gd name="T18" fmla="*/ 27 w 94"/>
                <a:gd name="T19" fmla="*/ 40 h 48"/>
                <a:gd name="T20" fmla="*/ 34 w 94"/>
                <a:gd name="T21" fmla="*/ 46 h 48"/>
                <a:gd name="T22" fmla="*/ 39 w 94"/>
                <a:gd name="T23" fmla="*/ 48 h 48"/>
                <a:gd name="T24" fmla="*/ 43 w 94"/>
                <a:gd name="T25" fmla="*/ 43 h 48"/>
                <a:gd name="T26" fmla="*/ 46 w 94"/>
                <a:gd name="T27" fmla="*/ 40 h 48"/>
                <a:gd name="T28" fmla="*/ 52 w 94"/>
                <a:gd name="T29" fmla="*/ 36 h 48"/>
                <a:gd name="T30" fmla="*/ 61 w 94"/>
                <a:gd name="T31" fmla="*/ 32 h 48"/>
                <a:gd name="T32" fmla="*/ 73 w 94"/>
                <a:gd name="T33" fmla="*/ 30 h 48"/>
                <a:gd name="T34" fmla="*/ 72 w 94"/>
                <a:gd name="T35" fmla="*/ 28 h 48"/>
                <a:gd name="T36" fmla="*/ 75 w 94"/>
                <a:gd name="T37" fmla="*/ 27 h 48"/>
                <a:gd name="T38" fmla="*/ 79 w 94"/>
                <a:gd name="T39" fmla="*/ 27 h 48"/>
                <a:gd name="T40" fmla="*/ 78 w 94"/>
                <a:gd name="T41" fmla="*/ 22 h 48"/>
                <a:gd name="T42" fmla="*/ 85 w 94"/>
                <a:gd name="T43" fmla="*/ 18 h 48"/>
                <a:gd name="T44" fmla="*/ 83 w 94"/>
                <a:gd name="T45" fmla="*/ 16 h 48"/>
                <a:gd name="T46" fmla="*/ 91 w 94"/>
                <a:gd name="T47" fmla="*/ 9 h 48"/>
                <a:gd name="T48" fmla="*/ 87 w 94"/>
                <a:gd name="T49" fmla="*/ 7 h 48"/>
                <a:gd name="T50" fmla="*/ 78 w 94"/>
                <a:gd name="T51" fmla="*/ 5 h 48"/>
                <a:gd name="T52" fmla="*/ 73 w 94"/>
                <a:gd name="T53" fmla="*/ 2 h 48"/>
                <a:gd name="T54" fmla="*/ 65 w 94"/>
                <a:gd name="T55" fmla="*/ 3 h 48"/>
                <a:gd name="T56" fmla="*/ 53 w 94"/>
                <a:gd name="T57" fmla="*/ 3 h 48"/>
                <a:gd name="T58" fmla="*/ 66 w 94"/>
                <a:gd name="T59" fmla="*/ 2 h 48"/>
                <a:gd name="T60" fmla="*/ 58 w 94"/>
                <a:gd name="T61" fmla="*/ 0 h 48"/>
                <a:gd name="T62" fmla="*/ 36 w 94"/>
                <a:gd name="T63" fmla="*/ 5 h 48"/>
                <a:gd name="T64" fmla="*/ 32 w 94"/>
                <a:gd name="T65" fmla="*/ 6 h 48"/>
                <a:gd name="T66" fmla="*/ 27 w 94"/>
                <a:gd name="T67" fmla="*/ 7 h 48"/>
                <a:gd name="T68" fmla="*/ 1 w 94"/>
                <a:gd name="T69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48">
                  <a:moveTo>
                    <a:pt x="1" y="21"/>
                  </a:moveTo>
                  <a:cubicBezTo>
                    <a:pt x="1" y="21"/>
                    <a:pt x="3" y="21"/>
                    <a:pt x="3" y="20"/>
                  </a:cubicBezTo>
                  <a:cubicBezTo>
                    <a:pt x="4" y="20"/>
                    <a:pt x="5" y="18"/>
                    <a:pt x="5" y="18"/>
                  </a:cubicBezTo>
                  <a:cubicBezTo>
                    <a:pt x="5" y="18"/>
                    <a:pt x="4" y="19"/>
                    <a:pt x="5" y="20"/>
                  </a:cubicBezTo>
                  <a:cubicBezTo>
                    <a:pt x="6" y="20"/>
                    <a:pt x="9" y="19"/>
                    <a:pt x="10" y="19"/>
                  </a:cubicBezTo>
                  <a:cubicBezTo>
                    <a:pt x="11" y="19"/>
                    <a:pt x="15" y="20"/>
                    <a:pt x="16" y="20"/>
                  </a:cubicBezTo>
                  <a:cubicBezTo>
                    <a:pt x="17" y="21"/>
                    <a:pt x="20" y="21"/>
                    <a:pt x="21" y="22"/>
                  </a:cubicBezTo>
                  <a:cubicBezTo>
                    <a:pt x="22" y="23"/>
                    <a:pt x="21" y="28"/>
                    <a:pt x="22" y="28"/>
                  </a:cubicBezTo>
                  <a:cubicBezTo>
                    <a:pt x="22" y="29"/>
                    <a:pt x="24" y="27"/>
                    <a:pt x="24" y="26"/>
                  </a:cubicBezTo>
                  <a:cubicBezTo>
                    <a:pt x="25" y="26"/>
                    <a:pt x="27" y="26"/>
                    <a:pt x="27" y="27"/>
                  </a:cubicBezTo>
                  <a:cubicBezTo>
                    <a:pt x="28" y="27"/>
                    <a:pt x="29" y="29"/>
                    <a:pt x="29" y="30"/>
                  </a:cubicBezTo>
                  <a:cubicBezTo>
                    <a:pt x="29" y="30"/>
                    <a:pt x="29" y="31"/>
                    <a:pt x="28" y="31"/>
                  </a:cubicBezTo>
                  <a:cubicBezTo>
                    <a:pt x="28" y="31"/>
                    <a:pt x="26" y="34"/>
                    <a:pt x="27" y="33"/>
                  </a:cubicBezTo>
                  <a:cubicBezTo>
                    <a:pt x="27" y="33"/>
                    <a:pt x="27" y="34"/>
                    <a:pt x="27" y="34"/>
                  </a:cubicBezTo>
                  <a:cubicBezTo>
                    <a:pt x="26" y="35"/>
                    <a:pt x="25" y="35"/>
                    <a:pt x="25" y="35"/>
                  </a:cubicBezTo>
                  <a:cubicBezTo>
                    <a:pt x="25" y="35"/>
                    <a:pt x="25" y="34"/>
                    <a:pt x="25" y="34"/>
                  </a:cubicBezTo>
                  <a:cubicBezTo>
                    <a:pt x="24" y="34"/>
                    <a:pt x="24" y="34"/>
                    <a:pt x="24" y="35"/>
                  </a:cubicBezTo>
                  <a:cubicBezTo>
                    <a:pt x="24" y="36"/>
                    <a:pt x="25" y="38"/>
                    <a:pt x="25" y="38"/>
                  </a:cubicBezTo>
                  <a:cubicBezTo>
                    <a:pt x="26" y="39"/>
                    <a:pt x="28" y="39"/>
                    <a:pt x="28" y="39"/>
                  </a:cubicBezTo>
                  <a:cubicBezTo>
                    <a:pt x="29" y="39"/>
                    <a:pt x="27" y="40"/>
                    <a:pt x="27" y="40"/>
                  </a:cubicBezTo>
                  <a:cubicBezTo>
                    <a:pt x="28" y="41"/>
                    <a:pt x="28" y="43"/>
                    <a:pt x="29" y="43"/>
                  </a:cubicBezTo>
                  <a:cubicBezTo>
                    <a:pt x="30" y="44"/>
                    <a:pt x="33" y="46"/>
                    <a:pt x="34" y="46"/>
                  </a:cubicBezTo>
                  <a:cubicBezTo>
                    <a:pt x="34" y="47"/>
                    <a:pt x="37" y="46"/>
                    <a:pt x="37" y="46"/>
                  </a:cubicBezTo>
                  <a:cubicBezTo>
                    <a:pt x="38" y="45"/>
                    <a:pt x="37" y="48"/>
                    <a:pt x="39" y="48"/>
                  </a:cubicBezTo>
                  <a:cubicBezTo>
                    <a:pt x="40" y="48"/>
                    <a:pt x="41" y="48"/>
                    <a:pt x="42" y="47"/>
                  </a:cubicBezTo>
                  <a:cubicBezTo>
                    <a:pt x="43" y="46"/>
                    <a:pt x="43" y="44"/>
                    <a:pt x="43" y="43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46" y="42"/>
                    <a:pt x="47" y="42"/>
                    <a:pt x="46" y="40"/>
                  </a:cubicBezTo>
                  <a:cubicBezTo>
                    <a:pt x="46" y="39"/>
                    <a:pt x="45" y="38"/>
                    <a:pt x="47" y="38"/>
                  </a:cubicBezTo>
                  <a:cubicBezTo>
                    <a:pt x="50" y="37"/>
                    <a:pt x="51" y="36"/>
                    <a:pt x="52" y="36"/>
                  </a:cubicBezTo>
                  <a:cubicBezTo>
                    <a:pt x="53" y="36"/>
                    <a:pt x="57" y="36"/>
                    <a:pt x="57" y="36"/>
                  </a:cubicBezTo>
                  <a:cubicBezTo>
                    <a:pt x="58" y="35"/>
                    <a:pt x="59" y="32"/>
                    <a:pt x="61" y="32"/>
                  </a:cubicBezTo>
                  <a:cubicBezTo>
                    <a:pt x="62" y="32"/>
                    <a:pt x="65" y="33"/>
                    <a:pt x="67" y="32"/>
                  </a:cubicBezTo>
                  <a:cubicBezTo>
                    <a:pt x="70" y="32"/>
                    <a:pt x="72" y="30"/>
                    <a:pt x="73" y="30"/>
                  </a:cubicBezTo>
                  <a:cubicBezTo>
                    <a:pt x="74" y="30"/>
                    <a:pt x="76" y="30"/>
                    <a:pt x="76" y="30"/>
                  </a:cubicBezTo>
                  <a:cubicBezTo>
                    <a:pt x="75" y="29"/>
                    <a:pt x="74" y="28"/>
                    <a:pt x="72" y="28"/>
                  </a:cubicBezTo>
                  <a:cubicBezTo>
                    <a:pt x="71" y="28"/>
                    <a:pt x="71" y="25"/>
                    <a:pt x="71" y="25"/>
                  </a:cubicBezTo>
                  <a:cubicBezTo>
                    <a:pt x="72" y="25"/>
                    <a:pt x="75" y="26"/>
                    <a:pt x="75" y="27"/>
                  </a:cubicBezTo>
                  <a:cubicBezTo>
                    <a:pt x="75" y="28"/>
                    <a:pt x="76" y="29"/>
                    <a:pt x="78" y="29"/>
                  </a:cubicBezTo>
                  <a:cubicBezTo>
                    <a:pt x="80" y="29"/>
                    <a:pt x="79" y="27"/>
                    <a:pt x="79" y="27"/>
                  </a:cubicBezTo>
                  <a:cubicBezTo>
                    <a:pt x="78" y="26"/>
                    <a:pt x="78" y="25"/>
                    <a:pt x="78" y="25"/>
                  </a:cubicBezTo>
                  <a:cubicBezTo>
                    <a:pt x="77" y="24"/>
                    <a:pt x="76" y="22"/>
                    <a:pt x="78" y="22"/>
                  </a:cubicBezTo>
                  <a:cubicBezTo>
                    <a:pt x="80" y="22"/>
                    <a:pt x="84" y="24"/>
                    <a:pt x="84" y="22"/>
                  </a:cubicBezTo>
                  <a:cubicBezTo>
                    <a:pt x="84" y="21"/>
                    <a:pt x="84" y="19"/>
                    <a:pt x="85" y="18"/>
                  </a:cubicBezTo>
                  <a:cubicBezTo>
                    <a:pt x="85" y="18"/>
                    <a:pt x="86" y="17"/>
                    <a:pt x="86" y="17"/>
                  </a:cubicBezTo>
                  <a:cubicBezTo>
                    <a:pt x="85" y="17"/>
                    <a:pt x="84" y="17"/>
                    <a:pt x="83" y="16"/>
                  </a:cubicBezTo>
                  <a:cubicBezTo>
                    <a:pt x="83" y="15"/>
                    <a:pt x="84" y="14"/>
                    <a:pt x="85" y="13"/>
                  </a:cubicBezTo>
                  <a:cubicBezTo>
                    <a:pt x="85" y="13"/>
                    <a:pt x="89" y="10"/>
                    <a:pt x="91" y="9"/>
                  </a:cubicBezTo>
                  <a:cubicBezTo>
                    <a:pt x="93" y="9"/>
                    <a:pt x="94" y="7"/>
                    <a:pt x="93" y="7"/>
                  </a:cubicBezTo>
                  <a:cubicBezTo>
                    <a:pt x="91" y="6"/>
                    <a:pt x="88" y="6"/>
                    <a:pt x="87" y="7"/>
                  </a:cubicBezTo>
                  <a:cubicBezTo>
                    <a:pt x="85" y="8"/>
                    <a:pt x="84" y="9"/>
                    <a:pt x="82" y="9"/>
                  </a:cubicBezTo>
                  <a:cubicBezTo>
                    <a:pt x="79" y="8"/>
                    <a:pt x="79" y="6"/>
                    <a:pt x="78" y="5"/>
                  </a:cubicBezTo>
                  <a:cubicBezTo>
                    <a:pt x="76" y="4"/>
                    <a:pt x="77" y="1"/>
                    <a:pt x="75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1" y="2"/>
                    <a:pt x="69" y="2"/>
                  </a:cubicBezTo>
                  <a:cubicBezTo>
                    <a:pt x="68" y="2"/>
                    <a:pt x="66" y="3"/>
                    <a:pt x="65" y="3"/>
                  </a:cubicBezTo>
                  <a:cubicBezTo>
                    <a:pt x="63" y="2"/>
                    <a:pt x="62" y="3"/>
                    <a:pt x="61" y="3"/>
                  </a:cubicBezTo>
                  <a:cubicBezTo>
                    <a:pt x="57" y="4"/>
                    <a:pt x="53" y="3"/>
                    <a:pt x="53" y="3"/>
                  </a:cubicBezTo>
                  <a:cubicBezTo>
                    <a:pt x="52" y="3"/>
                    <a:pt x="56" y="3"/>
                    <a:pt x="58" y="3"/>
                  </a:cubicBezTo>
                  <a:cubicBezTo>
                    <a:pt x="61" y="3"/>
                    <a:pt x="64" y="2"/>
                    <a:pt x="66" y="2"/>
                  </a:cubicBezTo>
                  <a:cubicBezTo>
                    <a:pt x="68" y="2"/>
                    <a:pt x="66" y="1"/>
                    <a:pt x="66" y="1"/>
                  </a:cubicBezTo>
                  <a:cubicBezTo>
                    <a:pt x="64" y="1"/>
                    <a:pt x="61" y="1"/>
                    <a:pt x="58" y="0"/>
                  </a:cubicBezTo>
                  <a:cubicBezTo>
                    <a:pt x="51" y="1"/>
                    <a:pt x="44" y="3"/>
                    <a:pt x="37" y="4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3" y="5"/>
                    <a:pt x="32" y="6"/>
                  </a:cubicBezTo>
                  <a:cubicBezTo>
                    <a:pt x="32" y="6"/>
                    <a:pt x="32" y="6"/>
                    <a:pt x="32" y="7"/>
                  </a:cubicBezTo>
                  <a:cubicBezTo>
                    <a:pt x="31" y="7"/>
                    <a:pt x="28" y="8"/>
                    <a:pt x="27" y="7"/>
                  </a:cubicBezTo>
                  <a:cubicBezTo>
                    <a:pt x="17" y="10"/>
                    <a:pt x="8" y="15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6619B01E-C59E-43EF-9234-082A4DD1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732"/>
              <a:ext cx="15" cy="21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4AE0CC1E-C909-4E77-AFFB-2EC466801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1457"/>
              <a:ext cx="114" cy="56"/>
            </a:xfrm>
            <a:custGeom>
              <a:avLst/>
              <a:gdLst>
                <a:gd name="T0" fmla="*/ 13 w 16"/>
                <a:gd name="T1" fmla="*/ 4 h 8"/>
                <a:gd name="T2" fmla="*/ 9 w 16"/>
                <a:gd name="T3" fmla="*/ 1 h 8"/>
                <a:gd name="T4" fmla="*/ 4 w 16"/>
                <a:gd name="T5" fmla="*/ 0 h 8"/>
                <a:gd name="T6" fmla="*/ 0 w 16"/>
                <a:gd name="T7" fmla="*/ 1 h 8"/>
                <a:gd name="T8" fmla="*/ 3 w 16"/>
                <a:gd name="T9" fmla="*/ 3 h 8"/>
                <a:gd name="T10" fmla="*/ 9 w 16"/>
                <a:gd name="T11" fmla="*/ 3 h 8"/>
                <a:gd name="T12" fmla="*/ 13 w 16"/>
                <a:gd name="T13" fmla="*/ 7 h 8"/>
                <a:gd name="T14" fmla="*/ 16 w 16"/>
                <a:gd name="T15" fmla="*/ 7 h 8"/>
                <a:gd name="T16" fmla="*/ 13 w 16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">
                  <a:moveTo>
                    <a:pt x="13" y="4"/>
                  </a:moveTo>
                  <a:cubicBezTo>
                    <a:pt x="12" y="4"/>
                    <a:pt x="10" y="3"/>
                    <a:pt x="9" y="1"/>
                  </a:cubicBezTo>
                  <a:cubicBezTo>
                    <a:pt x="8" y="0"/>
                    <a:pt x="5" y="0"/>
                    <a:pt x="4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0" y="3"/>
                    <a:pt x="1" y="3"/>
                    <a:pt x="3" y="3"/>
                  </a:cubicBezTo>
                  <a:cubicBezTo>
                    <a:pt x="5" y="3"/>
                    <a:pt x="8" y="2"/>
                    <a:pt x="9" y="3"/>
                  </a:cubicBezTo>
                  <a:cubicBezTo>
                    <a:pt x="9" y="4"/>
                    <a:pt x="12" y="6"/>
                    <a:pt x="13" y="7"/>
                  </a:cubicBezTo>
                  <a:cubicBezTo>
                    <a:pt x="13" y="7"/>
                    <a:pt x="16" y="8"/>
                    <a:pt x="16" y="7"/>
                  </a:cubicBezTo>
                  <a:cubicBezTo>
                    <a:pt x="16" y="6"/>
                    <a:pt x="14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18CE4116-6D1C-446D-A27C-2BA096B90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421"/>
              <a:ext cx="22" cy="21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1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0"/>
                    <a:pt x="1" y="1"/>
                  </a:cubicBezTo>
                  <a:cubicBezTo>
                    <a:pt x="0" y="1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9D0872FF-1CF5-44A4-BD3E-758E7A4B5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542"/>
              <a:ext cx="29" cy="2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3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1"/>
                    <a:pt x="1" y="4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26EA7939-2FB8-4403-B915-A53FC1EB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528"/>
              <a:ext cx="28" cy="2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3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0"/>
                    <a:pt x="1" y="4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B3421273-CDC0-4A18-8996-35FECA44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506"/>
              <a:ext cx="78" cy="50"/>
            </a:xfrm>
            <a:custGeom>
              <a:avLst/>
              <a:gdLst>
                <a:gd name="T0" fmla="*/ 7 w 11"/>
                <a:gd name="T1" fmla="*/ 0 h 7"/>
                <a:gd name="T2" fmla="*/ 4 w 11"/>
                <a:gd name="T3" fmla="*/ 1 h 7"/>
                <a:gd name="T4" fmla="*/ 0 w 11"/>
                <a:gd name="T5" fmla="*/ 4 h 7"/>
                <a:gd name="T6" fmla="*/ 3 w 11"/>
                <a:gd name="T7" fmla="*/ 4 h 7"/>
                <a:gd name="T8" fmla="*/ 6 w 11"/>
                <a:gd name="T9" fmla="*/ 6 h 7"/>
                <a:gd name="T10" fmla="*/ 9 w 11"/>
                <a:gd name="T11" fmla="*/ 5 h 7"/>
                <a:gd name="T12" fmla="*/ 11 w 11"/>
                <a:gd name="T13" fmla="*/ 5 h 7"/>
                <a:gd name="T14" fmla="*/ 7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10" y="5"/>
                    <a:pt x="10" y="7"/>
                    <a:pt x="11" y="5"/>
                  </a:cubicBezTo>
                  <a:cubicBezTo>
                    <a:pt x="11" y="2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F1E01AF0-72B5-4F13-9FDA-D9A163A8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11"/>
              <a:ext cx="85" cy="206"/>
            </a:xfrm>
            <a:custGeom>
              <a:avLst/>
              <a:gdLst>
                <a:gd name="T0" fmla="*/ 7 w 12"/>
                <a:gd name="T1" fmla="*/ 5 h 29"/>
                <a:gd name="T2" fmla="*/ 4 w 12"/>
                <a:gd name="T3" fmla="*/ 8 h 29"/>
                <a:gd name="T4" fmla="*/ 1 w 12"/>
                <a:gd name="T5" fmla="*/ 13 h 29"/>
                <a:gd name="T6" fmla="*/ 1 w 12"/>
                <a:gd name="T7" fmla="*/ 19 h 29"/>
                <a:gd name="T8" fmla="*/ 1 w 12"/>
                <a:gd name="T9" fmla="*/ 26 h 29"/>
                <a:gd name="T10" fmla="*/ 2 w 12"/>
                <a:gd name="T11" fmla="*/ 29 h 29"/>
                <a:gd name="T12" fmla="*/ 6 w 12"/>
                <a:gd name="T13" fmla="*/ 25 h 29"/>
                <a:gd name="T14" fmla="*/ 8 w 12"/>
                <a:gd name="T15" fmla="*/ 18 h 29"/>
                <a:gd name="T16" fmla="*/ 10 w 12"/>
                <a:gd name="T17" fmla="*/ 11 h 29"/>
                <a:gd name="T18" fmla="*/ 12 w 12"/>
                <a:gd name="T19" fmla="*/ 5 h 29"/>
                <a:gd name="T20" fmla="*/ 11 w 12"/>
                <a:gd name="T21" fmla="*/ 0 h 29"/>
                <a:gd name="T22" fmla="*/ 7 w 12"/>
                <a:gd name="T2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9">
                  <a:moveTo>
                    <a:pt x="7" y="5"/>
                  </a:moveTo>
                  <a:cubicBezTo>
                    <a:pt x="6" y="7"/>
                    <a:pt x="5" y="9"/>
                    <a:pt x="4" y="8"/>
                  </a:cubicBezTo>
                  <a:cubicBezTo>
                    <a:pt x="4" y="8"/>
                    <a:pt x="1" y="10"/>
                    <a:pt x="1" y="13"/>
                  </a:cubicBezTo>
                  <a:cubicBezTo>
                    <a:pt x="2" y="15"/>
                    <a:pt x="2" y="18"/>
                    <a:pt x="1" y="19"/>
                  </a:cubicBezTo>
                  <a:cubicBezTo>
                    <a:pt x="0" y="21"/>
                    <a:pt x="1" y="24"/>
                    <a:pt x="1" y="26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4" y="28"/>
                    <a:pt x="5" y="27"/>
                    <a:pt x="6" y="25"/>
                  </a:cubicBezTo>
                  <a:cubicBezTo>
                    <a:pt x="7" y="23"/>
                    <a:pt x="7" y="20"/>
                    <a:pt x="8" y="18"/>
                  </a:cubicBezTo>
                  <a:cubicBezTo>
                    <a:pt x="9" y="16"/>
                    <a:pt x="10" y="12"/>
                    <a:pt x="10" y="11"/>
                  </a:cubicBezTo>
                  <a:cubicBezTo>
                    <a:pt x="11" y="10"/>
                    <a:pt x="12" y="6"/>
                    <a:pt x="12" y="5"/>
                  </a:cubicBezTo>
                  <a:cubicBezTo>
                    <a:pt x="12" y="3"/>
                    <a:pt x="11" y="0"/>
                    <a:pt x="11" y="0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5EDC30A3-8E5C-4398-8DBD-907F62B3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1151"/>
              <a:ext cx="36" cy="36"/>
            </a:xfrm>
            <a:custGeom>
              <a:avLst/>
              <a:gdLst>
                <a:gd name="T0" fmla="*/ 4 w 5"/>
                <a:gd name="T1" fmla="*/ 3 h 5"/>
                <a:gd name="T2" fmla="*/ 2 w 5"/>
                <a:gd name="T3" fmla="*/ 0 h 5"/>
                <a:gd name="T4" fmla="*/ 1 w 5"/>
                <a:gd name="T5" fmla="*/ 4 h 5"/>
                <a:gd name="T6" fmla="*/ 4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2"/>
                    <a:pt x="3" y="0"/>
                    <a:pt x="2" y="0"/>
                  </a:cubicBezTo>
                  <a:cubicBezTo>
                    <a:pt x="1" y="0"/>
                    <a:pt x="0" y="3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80B0A3C5-0B42-4C68-9E75-F2E384F79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1151"/>
              <a:ext cx="21" cy="21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2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0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45F58CBD-75E5-4080-92B1-814E6B9A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1194"/>
              <a:ext cx="50" cy="35"/>
            </a:xfrm>
            <a:custGeom>
              <a:avLst/>
              <a:gdLst>
                <a:gd name="T0" fmla="*/ 2 w 7"/>
                <a:gd name="T1" fmla="*/ 3 h 5"/>
                <a:gd name="T2" fmla="*/ 5 w 7"/>
                <a:gd name="T3" fmla="*/ 5 h 5"/>
                <a:gd name="T4" fmla="*/ 7 w 7"/>
                <a:gd name="T5" fmla="*/ 3 h 5"/>
                <a:gd name="T6" fmla="*/ 4 w 7"/>
                <a:gd name="T7" fmla="*/ 1 h 5"/>
                <a:gd name="T8" fmla="*/ 1 w 7"/>
                <a:gd name="T9" fmla="*/ 1 h 5"/>
                <a:gd name="T10" fmla="*/ 2 w 7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7" y="5"/>
                    <a:pt x="7" y="3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07B85E15-47EE-4BC9-931D-0AF6283D6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917"/>
              <a:ext cx="64" cy="64"/>
            </a:xfrm>
            <a:custGeom>
              <a:avLst/>
              <a:gdLst>
                <a:gd name="T0" fmla="*/ 1 w 9"/>
                <a:gd name="T1" fmla="*/ 3 h 9"/>
                <a:gd name="T2" fmla="*/ 1 w 9"/>
                <a:gd name="T3" fmla="*/ 6 h 9"/>
                <a:gd name="T4" fmla="*/ 2 w 9"/>
                <a:gd name="T5" fmla="*/ 9 h 9"/>
                <a:gd name="T6" fmla="*/ 6 w 9"/>
                <a:gd name="T7" fmla="*/ 8 h 9"/>
                <a:gd name="T8" fmla="*/ 9 w 9"/>
                <a:gd name="T9" fmla="*/ 5 h 9"/>
                <a:gd name="T10" fmla="*/ 8 w 9"/>
                <a:gd name="T11" fmla="*/ 1 h 9"/>
                <a:gd name="T12" fmla="*/ 5 w 9"/>
                <a:gd name="T13" fmla="*/ 0 h 9"/>
                <a:gd name="T14" fmla="*/ 3 w 9"/>
                <a:gd name="T15" fmla="*/ 2 h 9"/>
                <a:gd name="T16" fmla="*/ 1 w 9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1" y="5"/>
                    <a:pt x="2" y="6"/>
                    <a:pt x="1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9" y="3"/>
                    <a:pt x="9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2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ED2D3CCF-3F47-4595-BF83-C153676E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867"/>
              <a:ext cx="142" cy="135"/>
            </a:xfrm>
            <a:custGeom>
              <a:avLst/>
              <a:gdLst>
                <a:gd name="T0" fmla="*/ 5 w 20"/>
                <a:gd name="T1" fmla="*/ 9 h 19"/>
                <a:gd name="T2" fmla="*/ 9 w 20"/>
                <a:gd name="T3" fmla="*/ 11 h 19"/>
                <a:gd name="T4" fmla="*/ 4 w 20"/>
                <a:gd name="T5" fmla="*/ 16 h 19"/>
                <a:gd name="T6" fmla="*/ 8 w 20"/>
                <a:gd name="T7" fmla="*/ 17 h 19"/>
                <a:gd name="T8" fmla="*/ 8 w 20"/>
                <a:gd name="T9" fmla="*/ 18 h 19"/>
                <a:gd name="T10" fmla="*/ 11 w 20"/>
                <a:gd name="T11" fmla="*/ 17 h 19"/>
                <a:gd name="T12" fmla="*/ 16 w 20"/>
                <a:gd name="T13" fmla="*/ 18 h 19"/>
                <a:gd name="T14" fmla="*/ 19 w 20"/>
                <a:gd name="T15" fmla="*/ 15 h 19"/>
                <a:gd name="T16" fmla="*/ 16 w 20"/>
                <a:gd name="T17" fmla="*/ 11 h 19"/>
                <a:gd name="T18" fmla="*/ 12 w 20"/>
                <a:gd name="T19" fmla="*/ 6 h 19"/>
                <a:gd name="T20" fmla="*/ 14 w 20"/>
                <a:gd name="T21" fmla="*/ 2 h 19"/>
                <a:gd name="T22" fmla="*/ 8 w 20"/>
                <a:gd name="T23" fmla="*/ 1 h 19"/>
                <a:gd name="T24" fmla="*/ 4 w 20"/>
                <a:gd name="T25" fmla="*/ 2 h 19"/>
                <a:gd name="T26" fmla="*/ 2 w 20"/>
                <a:gd name="T27" fmla="*/ 2 h 19"/>
                <a:gd name="T28" fmla="*/ 2 w 20"/>
                <a:gd name="T29" fmla="*/ 5 h 19"/>
                <a:gd name="T30" fmla="*/ 5 w 20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9">
                  <a:moveTo>
                    <a:pt x="5" y="9"/>
                  </a:moveTo>
                  <a:cubicBezTo>
                    <a:pt x="7" y="9"/>
                    <a:pt x="11" y="10"/>
                    <a:pt x="9" y="11"/>
                  </a:cubicBezTo>
                  <a:cubicBezTo>
                    <a:pt x="8" y="11"/>
                    <a:pt x="4" y="15"/>
                    <a:pt x="4" y="16"/>
                  </a:cubicBezTo>
                  <a:cubicBezTo>
                    <a:pt x="4" y="17"/>
                    <a:pt x="8" y="17"/>
                    <a:pt x="8" y="17"/>
                  </a:cubicBezTo>
                  <a:cubicBezTo>
                    <a:pt x="8" y="17"/>
                    <a:pt x="7" y="18"/>
                    <a:pt x="8" y="18"/>
                  </a:cubicBezTo>
                  <a:cubicBezTo>
                    <a:pt x="9" y="19"/>
                    <a:pt x="10" y="17"/>
                    <a:pt x="11" y="17"/>
                  </a:cubicBezTo>
                  <a:cubicBezTo>
                    <a:pt x="12" y="17"/>
                    <a:pt x="15" y="18"/>
                    <a:pt x="16" y="18"/>
                  </a:cubicBezTo>
                  <a:cubicBezTo>
                    <a:pt x="18" y="18"/>
                    <a:pt x="20" y="16"/>
                    <a:pt x="19" y="15"/>
                  </a:cubicBezTo>
                  <a:cubicBezTo>
                    <a:pt x="19" y="14"/>
                    <a:pt x="17" y="12"/>
                    <a:pt x="16" y="11"/>
                  </a:cubicBezTo>
                  <a:cubicBezTo>
                    <a:pt x="14" y="10"/>
                    <a:pt x="13" y="7"/>
                    <a:pt x="12" y="6"/>
                  </a:cubicBezTo>
                  <a:cubicBezTo>
                    <a:pt x="10" y="5"/>
                    <a:pt x="15" y="3"/>
                    <a:pt x="14" y="2"/>
                  </a:cubicBezTo>
                  <a:cubicBezTo>
                    <a:pt x="13" y="1"/>
                    <a:pt x="9" y="1"/>
                    <a:pt x="8" y="1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4" y="3"/>
                    <a:pt x="3" y="1"/>
                    <a:pt x="2" y="2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6"/>
                    <a:pt x="4" y="8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01069874-F807-48C9-B52F-F3CD82FB6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7" y="703"/>
              <a:ext cx="1037" cy="1670"/>
            </a:xfrm>
            <a:custGeom>
              <a:avLst/>
              <a:gdLst>
                <a:gd name="T0" fmla="*/ 43 w 146"/>
                <a:gd name="T1" fmla="*/ 19 h 235"/>
                <a:gd name="T2" fmla="*/ 57 w 146"/>
                <a:gd name="T3" fmla="*/ 30 h 235"/>
                <a:gd name="T4" fmla="*/ 65 w 146"/>
                <a:gd name="T5" fmla="*/ 33 h 235"/>
                <a:gd name="T6" fmla="*/ 72 w 146"/>
                <a:gd name="T7" fmla="*/ 16 h 235"/>
                <a:gd name="T8" fmla="*/ 76 w 146"/>
                <a:gd name="T9" fmla="*/ 24 h 235"/>
                <a:gd name="T10" fmla="*/ 76 w 146"/>
                <a:gd name="T11" fmla="*/ 26 h 235"/>
                <a:gd name="T12" fmla="*/ 67 w 146"/>
                <a:gd name="T13" fmla="*/ 34 h 235"/>
                <a:gd name="T14" fmla="*/ 57 w 146"/>
                <a:gd name="T15" fmla="*/ 34 h 235"/>
                <a:gd name="T16" fmla="*/ 50 w 146"/>
                <a:gd name="T17" fmla="*/ 29 h 235"/>
                <a:gd name="T18" fmla="*/ 38 w 146"/>
                <a:gd name="T19" fmla="*/ 40 h 235"/>
                <a:gd name="T20" fmla="*/ 33 w 146"/>
                <a:gd name="T21" fmla="*/ 50 h 235"/>
                <a:gd name="T22" fmla="*/ 17 w 146"/>
                <a:gd name="T23" fmla="*/ 66 h 235"/>
                <a:gd name="T24" fmla="*/ 27 w 146"/>
                <a:gd name="T25" fmla="*/ 72 h 235"/>
                <a:gd name="T26" fmla="*/ 42 w 146"/>
                <a:gd name="T27" fmla="*/ 61 h 235"/>
                <a:gd name="T28" fmla="*/ 60 w 146"/>
                <a:gd name="T29" fmla="*/ 62 h 235"/>
                <a:gd name="T30" fmla="*/ 71 w 146"/>
                <a:gd name="T31" fmla="*/ 66 h 235"/>
                <a:gd name="T32" fmla="*/ 69 w 146"/>
                <a:gd name="T33" fmla="*/ 60 h 235"/>
                <a:gd name="T34" fmla="*/ 83 w 146"/>
                <a:gd name="T35" fmla="*/ 71 h 235"/>
                <a:gd name="T36" fmla="*/ 90 w 146"/>
                <a:gd name="T37" fmla="*/ 75 h 235"/>
                <a:gd name="T38" fmla="*/ 100 w 146"/>
                <a:gd name="T39" fmla="*/ 85 h 235"/>
                <a:gd name="T40" fmla="*/ 87 w 146"/>
                <a:gd name="T41" fmla="*/ 91 h 235"/>
                <a:gd name="T42" fmla="*/ 70 w 146"/>
                <a:gd name="T43" fmla="*/ 87 h 235"/>
                <a:gd name="T44" fmla="*/ 59 w 146"/>
                <a:gd name="T45" fmla="*/ 75 h 235"/>
                <a:gd name="T46" fmla="*/ 24 w 146"/>
                <a:gd name="T47" fmla="*/ 76 h 235"/>
                <a:gd name="T48" fmla="*/ 3 w 146"/>
                <a:gd name="T49" fmla="*/ 106 h 235"/>
                <a:gd name="T50" fmla="*/ 4 w 146"/>
                <a:gd name="T51" fmla="*/ 135 h 235"/>
                <a:gd name="T52" fmla="*/ 27 w 146"/>
                <a:gd name="T53" fmla="*/ 150 h 235"/>
                <a:gd name="T54" fmla="*/ 53 w 146"/>
                <a:gd name="T55" fmla="*/ 150 h 235"/>
                <a:gd name="T56" fmla="*/ 61 w 146"/>
                <a:gd name="T57" fmla="*/ 176 h 235"/>
                <a:gd name="T58" fmla="*/ 61 w 146"/>
                <a:gd name="T59" fmla="*/ 209 h 235"/>
                <a:gd name="T60" fmla="*/ 66 w 146"/>
                <a:gd name="T61" fmla="*/ 230 h 235"/>
                <a:gd name="T62" fmla="*/ 90 w 146"/>
                <a:gd name="T63" fmla="*/ 223 h 235"/>
                <a:gd name="T64" fmla="*/ 100 w 146"/>
                <a:gd name="T65" fmla="*/ 200 h 235"/>
                <a:gd name="T66" fmla="*/ 107 w 146"/>
                <a:gd name="T67" fmla="*/ 174 h 235"/>
                <a:gd name="T68" fmla="*/ 125 w 146"/>
                <a:gd name="T69" fmla="*/ 139 h 235"/>
                <a:gd name="T70" fmla="*/ 112 w 146"/>
                <a:gd name="T71" fmla="*/ 126 h 235"/>
                <a:gd name="T72" fmla="*/ 99 w 146"/>
                <a:gd name="T73" fmla="*/ 95 h 235"/>
                <a:gd name="T74" fmla="*/ 112 w 146"/>
                <a:gd name="T75" fmla="*/ 117 h 235"/>
                <a:gd name="T76" fmla="*/ 129 w 146"/>
                <a:gd name="T77" fmla="*/ 122 h 235"/>
                <a:gd name="T78" fmla="*/ 132 w 146"/>
                <a:gd name="T79" fmla="*/ 102 h 235"/>
                <a:gd name="T80" fmla="*/ 122 w 146"/>
                <a:gd name="T81" fmla="*/ 94 h 235"/>
                <a:gd name="T82" fmla="*/ 135 w 146"/>
                <a:gd name="T83" fmla="*/ 103 h 235"/>
                <a:gd name="T84" fmla="*/ 103 w 146"/>
                <a:gd name="T85" fmla="*/ 18 h 235"/>
                <a:gd name="T86" fmla="*/ 96 w 146"/>
                <a:gd name="T87" fmla="*/ 13 h 235"/>
                <a:gd name="T88" fmla="*/ 99 w 146"/>
                <a:gd name="T89" fmla="*/ 159 h 235"/>
                <a:gd name="T90" fmla="*/ 122 w 146"/>
                <a:gd name="T91" fmla="*/ 56 h 235"/>
                <a:gd name="T92" fmla="*/ 123 w 146"/>
                <a:gd name="T93" fmla="*/ 61 h 235"/>
                <a:gd name="T94" fmla="*/ 129 w 146"/>
                <a:gd name="T95" fmla="*/ 77 h 235"/>
                <a:gd name="T96" fmla="*/ 121 w 146"/>
                <a:gd name="T97" fmla="*/ 66 h 235"/>
                <a:gd name="T98" fmla="*/ 94 w 146"/>
                <a:gd name="T99" fmla="*/ 25 h 235"/>
                <a:gd name="T100" fmla="*/ 101 w 146"/>
                <a:gd name="T101" fmla="*/ 55 h 235"/>
                <a:gd name="T102" fmla="*/ 110 w 146"/>
                <a:gd name="T103" fmla="*/ 66 h 235"/>
                <a:gd name="T104" fmla="*/ 88 w 146"/>
                <a:gd name="T105" fmla="*/ 6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" h="235">
                  <a:moveTo>
                    <a:pt x="74" y="1"/>
                  </a:moveTo>
                  <a:cubicBezTo>
                    <a:pt x="71" y="1"/>
                    <a:pt x="61" y="5"/>
                    <a:pt x="60" y="6"/>
                  </a:cubicBezTo>
                  <a:cubicBezTo>
                    <a:pt x="60" y="6"/>
                    <a:pt x="59" y="8"/>
                    <a:pt x="57" y="10"/>
                  </a:cubicBezTo>
                  <a:cubicBezTo>
                    <a:pt x="56" y="11"/>
                    <a:pt x="52" y="12"/>
                    <a:pt x="49" y="13"/>
                  </a:cubicBezTo>
                  <a:cubicBezTo>
                    <a:pt x="47" y="13"/>
                    <a:pt x="43" y="18"/>
                    <a:pt x="43" y="19"/>
                  </a:cubicBezTo>
                  <a:cubicBezTo>
                    <a:pt x="43" y="19"/>
                    <a:pt x="45" y="22"/>
                    <a:pt x="45" y="22"/>
                  </a:cubicBezTo>
                  <a:cubicBezTo>
                    <a:pt x="44" y="23"/>
                    <a:pt x="46" y="26"/>
                    <a:pt x="47" y="26"/>
                  </a:cubicBezTo>
                  <a:cubicBezTo>
                    <a:pt x="49" y="27"/>
                    <a:pt x="52" y="27"/>
                    <a:pt x="52" y="26"/>
                  </a:cubicBezTo>
                  <a:cubicBezTo>
                    <a:pt x="52" y="25"/>
                    <a:pt x="54" y="23"/>
                    <a:pt x="55" y="24"/>
                  </a:cubicBezTo>
                  <a:cubicBezTo>
                    <a:pt x="55" y="26"/>
                    <a:pt x="57" y="29"/>
                    <a:pt x="57" y="30"/>
                  </a:cubicBezTo>
                  <a:cubicBezTo>
                    <a:pt x="57" y="30"/>
                    <a:pt x="57" y="32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8" y="33"/>
                    <a:pt x="58" y="35"/>
                    <a:pt x="58" y="35"/>
                  </a:cubicBezTo>
                  <a:cubicBezTo>
                    <a:pt x="58" y="35"/>
                    <a:pt x="59" y="37"/>
                    <a:pt x="60" y="37"/>
                  </a:cubicBezTo>
                  <a:cubicBezTo>
                    <a:pt x="61" y="31"/>
                    <a:pt x="65" y="33"/>
                    <a:pt x="65" y="33"/>
                  </a:cubicBezTo>
                  <a:cubicBezTo>
                    <a:pt x="65" y="33"/>
                    <a:pt x="67" y="31"/>
                    <a:pt x="66" y="30"/>
                  </a:cubicBezTo>
                  <a:cubicBezTo>
                    <a:pt x="66" y="28"/>
                    <a:pt x="68" y="26"/>
                    <a:pt x="68" y="25"/>
                  </a:cubicBezTo>
                  <a:cubicBezTo>
                    <a:pt x="69" y="25"/>
                    <a:pt x="70" y="23"/>
                    <a:pt x="68" y="22"/>
                  </a:cubicBezTo>
                  <a:cubicBezTo>
                    <a:pt x="66" y="21"/>
                    <a:pt x="64" y="20"/>
                    <a:pt x="66" y="19"/>
                  </a:cubicBezTo>
                  <a:cubicBezTo>
                    <a:pt x="68" y="17"/>
                    <a:pt x="70" y="19"/>
                    <a:pt x="72" y="16"/>
                  </a:cubicBezTo>
                  <a:cubicBezTo>
                    <a:pt x="74" y="13"/>
                    <a:pt x="71" y="12"/>
                    <a:pt x="74" y="12"/>
                  </a:cubicBezTo>
                  <a:cubicBezTo>
                    <a:pt x="77" y="12"/>
                    <a:pt x="80" y="12"/>
                    <a:pt x="79" y="13"/>
                  </a:cubicBezTo>
                  <a:cubicBezTo>
                    <a:pt x="79" y="14"/>
                    <a:pt x="75" y="16"/>
                    <a:pt x="74" y="17"/>
                  </a:cubicBezTo>
                  <a:cubicBezTo>
                    <a:pt x="72" y="18"/>
                    <a:pt x="72" y="20"/>
                    <a:pt x="73" y="21"/>
                  </a:cubicBezTo>
                  <a:cubicBezTo>
                    <a:pt x="74" y="22"/>
                    <a:pt x="75" y="24"/>
                    <a:pt x="76" y="24"/>
                  </a:cubicBezTo>
                  <a:cubicBezTo>
                    <a:pt x="77" y="24"/>
                    <a:pt x="79" y="23"/>
                    <a:pt x="80" y="23"/>
                  </a:cubicBezTo>
                  <a:cubicBezTo>
                    <a:pt x="82" y="23"/>
                    <a:pt x="85" y="23"/>
                    <a:pt x="85" y="23"/>
                  </a:cubicBezTo>
                  <a:cubicBezTo>
                    <a:pt x="86" y="23"/>
                    <a:pt x="88" y="26"/>
                    <a:pt x="87" y="26"/>
                  </a:cubicBezTo>
                  <a:cubicBezTo>
                    <a:pt x="86" y="26"/>
                    <a:pt x="84" y="26"/>
                    <a:pt x="82" y="26"/>
                  </a:cubicBezTo>
                  <a:cubicBezTo>
                    <a:pt x="79" y="26"/>
                    <a:pt x="76" y="26"/>
                    <a:pt x="76" y="26"/>
                  </a:cubicBezTo>
                  <a:cubicBezTo>
                    <a:pt x="76" y="27"/>
                    <a:pt x="80" y="28"/>
                    <a:pt x="79" y="29"/>
                  </a:cubicBezTo>
                  <a:cubicBezTo>
                    <a:pt x="78" y="30"/>
                    <a:pt x="76" y="29"/>
                    <a:pt x="75" y="28"/>
                  </a:cubicBezTo>
                  <a:cubicBezTo>
                    <a:pt x="73" y="28"/>
                    <a:pt x="73" y="30"/>
                    <a:pt x="72" y="32"/>
                  </a:cubicBezTo>
                  <a:cubicBezTo>
                    <a:pt x="72" y="33"/>
                    <a:pt x="74" y="36"/>
                    <a:pt x="71" y="35"/>
                  </a:cubicBezTo>
                  <a:cubicBezTo>
                    <a:pt x="69" y="34"/>
                    <a:pt x="67" y="33"/>
                    <a:pt x="67" y="34"/>
                  </a:cubicBezTo>
                  <a:cubicBezTo>
                    <a:pt x="66" y="34"/>
                    <a:pt x="65" y="35"/>
                    <a:pt x="63" y="35"/>
                  </a:cubicBezTo>
                  <a:cubicBezTo>
                    <a:pt x="62" y="36"/>
                    <a:pt x="62" y="3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6"/>
                    <a:pt x="58" y="35"/>
                    <a:pt x="57" y="34"/>
                  </a:cubicBezTo>
                  <a:cubicBezTo>
                    <a:pt x="57" y="34"/>
                    <a:pt x="57" y="34"/>
                    <a:pt x="57" y="33"/>
                  </a:cubicBezTo>
                  <a:cubicBezTo>
                    <a:pt x="57" y="33"/>
                    <a:pt x="56" y="33"/>
                    <a:pt x="56" y="33"/>
                  </a:cubicBezTo>
                  <a:cubicBezTo>
                    <a:pt x="56" y="33"/>
                    <a:pt x="55" y="33"/>
                    <a:pt x="55" y="31"/>
                  </a:cubicBezTo>
                  <a:cubicBezTo>
                    <a:pt x="54" y="30"/>
                    <a:pt x="55" y="28"/>
                    <a:pt x="54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50" y="30"/>
                    <a:pt x="49" y="32"/>
                    <a:pt x="50" y="33"/>
                  </a:cubicBezTo>
                  <a:cubicBezTo>
                    <a:pt x="51" y="34"/>
                    <a:pt x="53" y="36"/>
                    <a:pt x="51" y="35"/>
                  </a:cubicBezTo>
                  <a:cubicBezTo>
                    <a:pt x="49" y="35"/>
                    <a:pt x="47" y="34"/>
                    <a:pt x="46" y="35"/>
                  </a:cubicBezTo>
                  <a:cubicBezTo>
                    <a:pt x="45" y="36"/>
                    <a:pt x="42" y="39"/>
                    <a:pt x="42" y="39"/>
                  </a:cubicBezTo>
                  <a:cubicBezTo>
                    <a:pt x="42" y="39"/>
                    <a:pt x="38" y="39"/>
                    <a:pt x="38" y="40"/>
                  </a:cubicBezTo>
                  <a:cubicBezTo>
                    <a:pt x="38" y="41"/>
                    <a:pt x="39" y="43"/>
                    <a:pt x="37" y="43"/>
                  </a:cubicBezTo>
                  <a:cubicBezTo>
                    <a:pt x="36" y="43"/>
                    <a:pt x="34" y="43"/>
                    <a:pt x="32" y="44"/>
                  </a:cubicBezTo>
                  <a:cubicBezTo>
                    <a:pt x="30" y="44"/>
                    <a:pt x="30" y="45"/>
                    <a:pt x="27" y="45"/>
                  </a:cubicBezTo>
                  <a:cubicBezTo>
                    <a:pt x="25" y="45"/>
                    <a:pt x="25" y="46"/>
                    <a:pt x="27" y="47"/>
                  </a:cubicBezTo>
                  <a:cubicBezTo>
                    <a:pt x="29" y="47"/>
                    <a:pt x="33" y="49"/>
                    <a:pt x="33" y="50"/>
                  </a:cubicBezTo>
                  <a:cubicBezTo>
                    <a:pt x="33" y="52"/>
                    <a:pt x="33" y="54"/>
                    <a:pt x="32" y="56"/>
                  </a:cubicBezTo>
                  <a:cubicBezTo>
                    <a:pt x="32" y="57"/>
                    <a:pt x="28" y="56"/>
                    <a:pt x="26" y="56"/>
                  </a:cubicBezTo>
                  <a:cubicBezTo>
                    <a:pt x="24" y="56"/>
                    <a:pt x="20" y="55"/>
                    <a:pt x="18" y="56"/>
                  </a:cubicBezTo>
                  <a:cubicBezTo>
                    <a:pt x="16" y="57"/>
                    <a:pt x="17" y="61"/>
                    <a:pt x="17" y="62"/>
                  </a:cubicBezTo>
                  <a:cubicBezTo>
                    <a:pt x="18" y="64"/>
                    <a:pt x="17" y="65"/>
                    <a:pt x="17" y="66"/>
                  </a:cubicBezTo>
                  <a:cubicBezTo>
                    <a:pt x="16" y="66"/>
                    <a:pt x="16" y="68"/>
                    <a:pt x="17" y="69"/>
                  </a:cubicBezTo>
                  <a:cubicBezTo>
                    <a:pt x="18" y="70"/>
                    <a:pt x="18" y="72"/>
                    <a:pt x="19" y="72"/>
                  </a:cubicBezTo>
                  <a:cubicBezTo>
                    <a:pt x="20" y="72"/>
                    <a:pt x="22" y="71"/>
                    <a:pt x="23" y="72"/>
                  </a:cubicBezTo>
                  <a:cubicBezTo>
                    <a:pt x="24" y="73"/>
                    <a:pt x="25" y="76"/>
                    <a:pt x="25" y="75"/>
                  </a:cubicBezTo>
                  <a:cubicBezTo>
                    <a:pt x="26" y="74"/>
                    <a:pt x="26" y="72"/>
                    <a:pt x="27" y="72"/>
                  </a:cubicBezTo>
                  <a:cubicBezTo>
                    <a:pt x="28" y="73"/>
                    <a:pt x="30" y="72"/>
                    <a:pt x="32" y="72"/>
                  </a:cubicBezTo>
                  <a:cubicBezTo>
                    <a:pt x="33" y="72"/>
                    <a:pt x="34" y="70"/>
                    <a:pt x="36" y="69"/>
                  </a:cubicBezTo>
                  <a:cubicBezTo>
                    <a:pt x="37" y="68"/>
                    <a:pt x="36" y="68"/>
                    <a:pt x="36" y="67"/>
                  </a:cubicBezTo>
                  <a:cubicBezTo>
                    <a:pt x="35" y="66"/>
                    <a:pt x="37" y="64"/>
                    <a:pt x="38" y="63"/>
                  </a:cubicBezTo>
                  <a:cubicBezTo>
                    <a:pt x="39" y="62"/>
                    <a:pt x="42" y="63"/>
                    <a:pt x="42" y="61"/>
                  </a:cubicBezTo>
                  <a:cubicBezTo>
                    <a:pt x="42" y="60"/>
                    <a:pt x="42" y="57"/>
                    <a:pt x="44" y="57"/>
                  </a:cubicBezTo>
                  <a:cubicBezTo>
                    <a:pt x="45" y="58"/>
                    <a:pt x="47" y="59"/>
                    <a:pt x="48" y="59"/>
                  </a:cubicBezTo>
                  <a:cubicBezTo>
                    <a:pt x="49" y="59"/>
                    <a:pt x="52" y="57"/>
                    <a:pt x="52" y="56"/>
                  </a:cubicBezTo>
                  <a:cubicBezTo>
                    <a:pt x="53" y="56"/>
                    <a:pt x="55" y="56"/>
                    <a:pt x="56" y="58"/>
                  </a:cubicBezTo>
                  <a:cubicBezTo>
                    <a:pt x="56" y="60"/>
                    <a:pt x="59" y="62"/>
                    <a:pt x="60" y="62"/>
                  </a:cubicBezTo>
                  <a:cubicBezTo>
                    <a:pt x="60" y="63"/>
                    <a:pt x="65" y="65"/>
                    <a:pt x="65" y="65"/>
                  </a:cubicBezTo>
                  <a:cubicBezTo>
                    <a:pt x="66" y="66"/>
                    <a:pt x="67" y="68"/>
                    <a:pt x="67" y="69"/>
                  </a:cubicBezTo>
                  <a:cubicBezTo>
                    <a:pt x="68" y="71"/>
                    <a:pt x="70" y="73"/>
                    <a:pt x="70" y="71"/>
                  </a:cubicBezTo>
                  <a:cubicBezTo>
                    <a:pt x="70" y="70"/>
                    <a:pt x="68" y="66"/>
                    <a:pt x="69" y="66"/>
                  </a:cubicBezTo>
                  <a:cubicBezTo>
                    <a:pt x="70" y="66"/>
                    <a:pt x="71" y="66"/>
                    <a:pt x="71" y="66"/>
                  </a:cubicBezTo>
                  <a:cubicBezTo>
                    <a:pt x="71" y="66"/>
                    <a:pt x="68" y="63"/>
                    <a:pt x="67" y="62"/>
                  </a:cubicBezTo>
                  <a:cubicBezTo>
                    <a:pt x="66" y="62"/>
                    <a:pt x="64" y="60"/>
                    <a:pt x="63" y="58"/>
                  </a:cubicBezTo>
                  <a:cubicBezTo>
                    <a:pt x="62" y="56"/>
                    <a:pt x="59" y="56"/>
                    <a:pt x="59" y="54"/>
                  </a:cubicBezTo>
                  <a:cubicBezTo>
                    <a:pt x="59" y="52"/>
                    <a:pt x="62" y="53"/>
                    <a:pt x="63" y="55"/>
                  </a:cubicBezTo>
                  <a:cubicBezTo>
                    <a:pt x="64" y="57"/>
                    <a:pt x="68" y="59"/>
                    <a:pt x="69" y="60"/>
                  </a:cubicBezTo>
                  <a:cubicBezTo>
                    <a:pt x="70" y="62"/>
                    <a:pt x="72" y="62"/>
                    <a:pt x="72" y="64"/>
                  </a:cubicBezTo>
                  <a:cubicBezTo>
                    <a:pt x="73" y="66"/>
                    <a:pt x="74" y="68"/>
                    <a:pt x="75" y="69"/>
                  </a:cubicBezTo>
                  <a:cubicBezTo>
                    <a:pt x="76" y="69"/>
                    <a:pt x="76" y="76"/>
                    <a:pt x="77" y="77"/>
                  </a:cubicBezTo>
                  <a:cubicBezTo>
                    <a:pt x="77" y="78"/>
                    <a:pt x="80" y="75"/>
                    <a:pt x="80" y="74"/>
                  </a:cubicBezTo>
                  <a:cubicBezTo>
                    <a:pt x="81" y="73"/>
                    <a:pt x="83" y="73"/>
                    <a:pt x="83" y="71"/>
                  </a:cubicBezTo>
                  <a:cubicBezTo>
                    <a:pt x="83" y="70"/>
                    <a:pt x="81" y="69"/>
                    <a:pt x="80" y="68"/>
                  </a:cubicBezTo>
                  <a:cubicBezTo>
                    <a:pt x="79" y="67"/>
                    <a:pt x="81" y="67"/>
                    <a:pt x="82" y="66"/>
                  </a:cubicBezTo>
                  <a:cubicBezTo>
                    <a:pt x="83" y="65"/>
                    <a:pt x="84" y="64"/>
                    <a:pt x="85" y="65"/>
                  </a:cubicBezTo>
                  <a:cubicBezTo>
                    <a:pt x="85" y="67"/>
                    <a:pt x="85" y="71"/>
                    <a:pt x="86" y="72"/>
                  </a:cubicBezTo>
                  <a:cubicBezTo>
                    <a:pt x="86" y="73"/>
                    <a:pt x="89" y="74"/>
                    <a:pt x="90" y="75"/>
                  </a:cubicBezTo>
                  <a:cubicBezTo>
                    <a:pt x="90" y="76"/>
                    <a:pt x="93" y="77"/>
                    <a:pt x="93" y="76"/>
                  </a:cubicBezTo>
                  <a:cubicBezTo>
                    <a:pt x="94" y="75"/>
                    <a:pt x="96" y="77"/>
                    <a:pt x="97" y="77"/>
                  </a:cubicBezTo>
                  <a:cubicBezTo>
                    <a:pt x="97" y="77"/>
                    <a:pt x="99" y="77"/>
                    <a:pt x="100" y="76"/>
                  </a:cubicBezTo>
                  <a:cubicBezTo>
                    <a:pt x="101" y="76"/>
                    <a:pt x="102" y="75"/>
                    <a:pt x="102" y="77"/>
                  </a:cubicBezTo>
                  <a:cubicBezTo>
                    <a:pt x="102" y="80"/>
                    <a:pt x="102" y="84"/>
                    <a:pt x="100" y="85"/>
                  </a:cubicBezTo>
                  <a:cubicBezTo>
                    <a:pt x="99" y="87"/>
                    <a:pt x="100" y="88"/>
                    <a:pt x="98" y="88"/>
                  </a:cubicBezTo>
                  <a:cubicBezTo>
                    <a:pt x="98" y="88"/>
                    <a:pt x="97" y="88"/>
                    <a:pt x="97" y="88"/>
                  </a:cubicBezTo>
                  <a:cubicBezTo>
                    <a:pt x="96" y="87"/>
                    <a:pt x="95" y="87"/>
                    <a:pt x="95" y="87"/>
                  </a:cubicBezTo>
                  <a:cubicBezTo>
                    <a:pt x="93" y="87"/>
                    <a:pt x="91" y="87"/>
                    <a:pt x="89" y="90"/>
                  </a:cubicBezTo>
                  <a:cubicBezTo>
                    <a:pt x="88" y="92"/>
                    <a:pt x="87" y="92"/>
                    <a:pt x="87" y="91"/>
                  </a:cubicBezTo>
                  <a:cubicBezTo>
                    <a:pt x="87" y="90"/>
                    <a:pt x="91" y="87"/>
                    <a:pt x="90" y="86"/>
                  </a:cubicBezTo>
                  <a:cubicBezTo>
                    <a:pt x="90" y="85"/>
                    <a:pt x="86" y="86"/>
                    <a:pt x="84" y="85"/>
                  </a:cubicBezTo>
                  <a:cubicBezTo>
                    <a:pt x="82" y="85"/>
                    <a:pt x="81" y="84"/>
                    <a:pt x="79" y="83"/>
                  </a:cubicBezTo>
                  <a:cubicBezTo>
                    <a:pt x="78" y="83"/>
                    <a:pt x="77" y="87"/>
                    <a:pt x="76" y="89"/>
                  </a:cubicBezTo>
                  <a:cubicBezTo>
                    <a:pt x="74" y="91"/>
                    <a:pt x="72" y="88"/>
                    <a:pt x="70" y="87"/>
                  </a:cubicBezTo>
                  <a:cubicBezTo>
                    <a:pt x="69" y="87"/>
                    <a:pt x="66" y="85"/>
                    <a:pt x="66" y="85"/>
                  </a:cubicBezTo>
                  <a:cubicBezTo>
                    <a:pt x="66" y="85"/>
                    <a:pt x="63" y="83"/>
                    <a:pt x="62" y="83"/>
                  </a:cubicBezTo>
                  <a:cubicBezTo>
                    <a:pt x="61" y="83"/>
                    <a:pt x="59" y="81"/>
                    <a:pt x="58" y="80"/>
                  </a:cubicBezTo>
                  <a:cubicBezTo>
                    <a:pt x="57" y="80"/>
                    <a:pt x="55" y="79"/>
                    <a:pt x="57" y="78"/>
                  </a:cubicBezTo>
                  <a:cubicBezTo>
                    <a:pt x="58" y="77"/>
                    <a:pt x="61" y="79"/>
                    <a:pt x="59" y="75"/>
                  </a:cubicBezTo>
                  <a:cubicBezTo>
                    <a:pt x="58" y="70"/>
                    <a:pt x="53" y="71"/>
                    <a:pt x="52" y="71"/>
                  </a:cubicBezTo>
                  <a:cubicBezTo>
                    <a:pt x="51" y="72"/>
                    <a:pt x="43" y="71"/>
                    <a:pt x="42" y="71"/>
                  </a:cubicBezTo>
                  <a:cubicBezTo>
                    <a:pt x="42" y="71"/>
                    <a:pt x="37" y="73"/>
                    <a:pt x="35" y="74"/>
                  </a:cubicBezTo>
                  <a:cubicBezTo>
                    <a:pt x="34" y="75"/>
                    <a:pt x="31" y="76"/>
                    <a:pt x="30" y="76"/>
                  </a:cubicBezTo>
                  <a:cubicBezTo>
                    <a:pt x="30" y="77"/>
                    <a:pt x="26" y="75"/>
                    <a:pt x="24" y="76"/>
                  </a:cubicBezTo>
                  <a:cubicBezTo>
                    <a:pt x="22" y="78"/>
                    <a:pt x="20" y="80"/>
                    <a:pt x="20" y="80"/>
                  </a:cubicBezTo>
                  <a:cubicBezTo>
                    <a:pt x="19" y="80"/>
                    <a:pt x="18" y="81"/>
                    <a:pt x="17" y="84"/>
                  </a:cubicBezTo>
                  <a:cubicBezTo>
                    <a:pt x="16" y="87"/>
                    <a:pt x="17" y="90"/>
                    <a:pt x="15" y="91"/>
                  </a:cubicBezTo>
                  <a:cubicBezTo>
                    <a:pt x="13" y="92"/>
                    <a:pt x="9" y="94"/>
                    <a:pt x="8" y="95"/>
                  </a:cubicBezTo>
                  <a:cubicBezTo>
                    <a:pt x="6" y="97"/>
                    <a:pt x="5" y="103"/>
                    <a:pt x="3" y="106"/>
                  </a:cubicBezTo>
                  <a:cubicBezTo>
                    <a:pt x="2" y="109"/>
                    <a:pt x="3" y="111"/>
                    <a:pt x="4" y="113"/>
                  </a:cubicBezTo>
                  <a:cubicBezTo>
                    <a:pt x="4" y="115"/>
                    <a:pt x="5" y="118"/>
                    <a:pt x="3" y="121"/>
                  </a:cubicBezTo>
                  <a:cubicBezTo>
                    <a:pt x="1" y="124"/>
                    <a:pt x="2" y="125"/>
                    <a:pt x="1" y="126"/>
                  </a:cubicBezTo>
                  <a:cubicBezTo>
                    <a:pt x="0" y="126"/>
                    <a:pt x="2" y="127"/>
                    <a:pt x="2" y="129"/>
                  </a:cubicBezTo>
                  <a:cubicBezTo>
                    <a:pt x="2" y="131"/>
                    <a:pt x="0" y="133"/>
                    <a:pt x="4" y="135"/>
                  </a:cubicBezTo>
                  <a:cubicBezTo>
                    <a:pt x="7" y="137"/>
                    <a:pt x="10" y="137"/>
                    <a:pt x="11" y="139"/>
                  </a:cubicBezTo>
                  <a:cubicBezTo>
                    <a:pt x="12" y="142"/>
                    <a:pt x="15" y="148"/>
                    <a:pt x="15" y="148"/>
                  </a:cubicBezTo>
                  <a:cubicBezTo>
                    <a:pt x="15" y="148"/>
                    <a:pt x="18" y="151"/>
                    <a:pt x="20" y="152"/>
                  </a:cubicBezTo>
                  <a:cubicBezTo>
                    <a:pt x="21" y="154"/>
                    <a:pt x="22" y="153"/>
                    <a:pt x="22" y="151"/>
                  </a:cubicBezTo>
                  <a:cubicBezTo>
                    <a:pt x="22" y="150"/>
                    <a:pt x="24" y="150"/>
                    <a:pt x="27" y="150"/>
                  </a:cubicBezTo>
                  <a:cubicBezTo>
                    <a:pt x="29" y="150"/>
                    <a:pt x="31" y="150"/>
                    <a:pt x="33" y="150"/>
                  </a:cubicBezTo>
                  <a:cubicBezTo>
                    <a:pt x="36" y="149"/>
                    <a:pt x="38" y="146"/>
                    <a:pt x="39" y="145"/>
                  </a:cubicBezTo>
                  <a:cubicBezTo>
                    <a:pt x="39" y="145"/>
                    <a:pt x="43" y="144"/>
                    <a:pt x="45" y="146"/>
                  </a:cubicBezTo>
                  <a:cubicBezTo>
                    <a:pt x="47" y="148"/>
                    <a:pt x="47" y="150"/>
                    <a:pt x="48" y="151"/>
                  </a:cubicBezTo>
                  <a:cubicBezTo>
                    <a:pt x="49" y="153"/>
                    <a:pt x="51" y="152"/>
                    <a:pt x="53" y="150"/>
                  </a:cubicBezTo>
                  <a:cubicBezTo>
                    <a:pt x="54" y="149"/>
                    <a:pt x="54" y="149"/>
                    <a:pt x="55" y="151"/>
                  </a:cubicBezTo>
                  <a:cubicBezTo>
                    <a:pt x="57" y="152"/>
                    <a:pt x="58" y="153"/>
                    <a:pt x="56" y="155"/>
                  </a:cubicBezTo>
                  <a:cubicBezTo>
                    <a:pt x="55" y="157"/>
                    <a:pt x="55" y="159"/>
                    <a:pt x="54" y="162"/>
                  </a:cubicBezTo>
                  <a:cubicBezTo>
                    <a:pt x="53" y="165"/>
                    <a:pt x="55" y="165"/>
                    <a:pt x="57" y="166"/>
                  </a:cubicBezTo>
                  <a:cubicBezTo>
                    <a:pt x="59" y="167"/>
                    <a:pt x="60" y="175"/>
                    <a:pt x="61" y="176"/>
                  </a:cubicBezTo>
                  <a:cubicBezTo>
                    <a:pt x="62" y="178"/>
                    <a:pt x="60" y="182"/>
                    <a:pt x="61" y="184"/>
                  </a:cubicBezTo>
                  <a:cubicBezTo>
                    <a:pt x="62" y="186"/>
                    <a:pt x="63" y="187"/>
                    <a:pt x="61" y="189"/>
                  </a:cubicBezTo>
                  <a:cubicBezTo>
                    <a:pt x="60" y="190"/>
                    <a:pt x="58" y="192"/>
                    <a:pt x="58" y="196"/>
                  </a:cubicBezTo>
                  <a:cubicBezTo>
                    <a:pt x="57" y="200"/>
                    <a:pt x="58" y="202"/>
                    <a:pt x="58" y="203"/>
                  </a:cubicBezTo>
                  <a:cubicBezTo>
                    <a:pt x="59" y="204"/>
                    <a:pt x="60" y="208"/>
                    <a:pt x="61" y="209"/>
                  </a:cubicBezTo>
                  <a:cubicBezTo>
                    <a:pt x="62" y="210"/>
                    <a:pt x="64" y="212"/>
                    <a:pt x="64" y="214"/>
                  </a:cubicBezTo>
                  <a:cubicBezTo>
                    <a:pt x="64" y="216"/>
                    <a:pt x="61" y="219"/>
                    <a:pt x="62" y="220"/>
                  </a:cubicBezTo>
                  <a:cubicBezTo>
                    <a:pt x="63" y="221"/>
                    <a:pt x="63" y="222"/>
                    <a:pt x="64" y="224"/>
                  </a:cubicBezTo>
                  <a:cubicBezTo>
                    <a:pt x="66" y="225"/>
                    <a:pt x="66" y="228"/>
                    <a:pt x="66" y="228"/>
                  </a:cubicBezTo>
                  <a:cubicBezTo>
                    <a:pt x="66" y="228"/>
                    <a:pt x="66" y="229"/>
                    <a:pt x="66" y="230"/>
                  </a:cubicBezTo>
                  <a:cubicBezTo>
                    <a:pt x="66" y="232"/>
                    <a:pt x="66" y="233"/>
                    <a:pt x="67" y="234"/>
                  </a:cubicBezTo>
                  <a:cubicBezTo>
                    <a:pt x="69" y="235"/>
                    <a:pt x="70" y="235"/>
                    <a:pt x="70" y="234"/>
                  </a:cubicBezTo>
                  <a:cubicBezTo>
                    <a:pt x="71" y="233"/>
                    <a:pt x="75" y="231"/>
                    <a:pt x="77" y="231"/>
                  </a:cubicBezTo>
                  <a:cubicBezTo>
                    <a:pt x="79" y="231"/>
                    <a:pt x="81" y="231"/>
                    <a:pt x="83" y="230"/>
                  </a:cubicBezTo>
                  <a:cubicBezTo>
                    <a:pt x="85" y="228"/>
                    <a:pt x="89" y="224"/>
                    <a:pt x="90" y="223"/>
                  </a:cubicBezTo>
                  <a:cubicBezTo>
                    <a:pt x="91" y="221"/>
                    <a:pt x="94" y="219"/>
                    <a:pt x="94" y="218"/>
                  </a:cubicBezTo>
                  <a:cubicBezTo>
                    <a:pt x="93" y="216"/>
                    <a:pt x="92" y="214"/>
                    <a:pt x="93" y="214"/>
                  </a:cubicBezTo>
                  <a:cubicBezTo>
                    <a:pt x="94" y="213"/>
                    <a:pt x="98" y="212"/>
                    <a:pt x="98" y="211"/>
                  </a:cubicBezTo>
                  <a:cubicBezTo>
                    <a:pt x="99" y="210"/>
                    <a:pt x="98" y="206"/>
                    <a:pt x="98" y="205"/>
                  </a:cubicBezTo>
                  <a:cubicBezTo>
                    <a:pt x="98" y="204"/>
                    <a:pt x="99" y="202"/>
                    <a:pt x="100" y="200"/>
                  </a:cubicBezTo>
                  <a:cubicBezTo>
                    <a:pt x="101" y="198"/>
                    <a:pt x="104" y="196"/>
                    <a:pt x="105" y="195"/>
                  </a:cubicBezTo>
                  <a:cubicBezTo>
                    <a:pt x="105" y="195"/>
                    <a:pt x="108" y="192"/>
                    <a:pt x="108" y="190"/>
                  </a:cubicBezTo>
                  <a:cubicBezTo>
                    <a:pt x="109" y="187"/>
                    <a:pt x="108" y="184"/>
                    <a:pt x="109" y="183"/>
                  </a:cubicBezTo>
                  <a:cubicBezTo>
                    <a:pt x="109" y="182"/>
                    <a:pt x="109" y="181"/>
                    <a:pt x="108" y="179"/>
                  </a:cubicBezTo>
                  <a:cubicBezTo>
                    <a:pt x="107" y="178"/>
                    <a:pt x="107" y="174"/>
                    <a:pt x="107" y="174"/>
                  </a:cubicBezTo>
                  <a:cubicBezTo>
                    <a:pt x="106" y="173"/>
                    <a:pt x="107" y="168"/>
                    <a:pt x="108" y="168"/>
                  </a:cubicBezTo>
                  <a:cubicBezTo>
                    <a:pt x="109" y="167"/>
                    <a:pt x="111" y="163"/>
                    <a:pt x="112" y="162"/>
                  </a:cubicBezTo>
                  <a:cubicBezTo>
                    <a:pt x="113" y="160"/>
                    <a:pt x="116" y="154"/>
                    <a:pt x="117" y="154"/>
                  </a:cubicBezTo>
                  <a:cubicBezTo>
                    <a:pt x="119" y="153"/>
                    <a:pt x="121" y="150"/>
                    <a:pt x="121" y="149"/>
                  </a:cubicBezTo>
                  <a:cubicBezTo>
                    <a:pt x="121" y="147"/>
                    <a:pt x="125" y="140"/>
                    <a:pt x="125" y="139"/>
                  </a:cubicBezTo>
                  <a:cubicBezTo>
                    <a:pt x="125" y="138"/>
                    <a:pt x="126" y="133"/>
                    <a:pt x="126" y="132"/>
                  </a:cubicBezTo>
                  <a:cubicBezTo>
                    <a:pt x="125" y="131"/>
                    <a:pt x="121" y="134"/>
                    <a:pt x="120" y="134"/>
                  </a:cubicBezTo>
                  <a:cubicBezTo>
                    <a:pt x="119" y="134"/>
                    <a:pt x="118" y="136"/>
                    <a:pt x="116" y="136"/>
                  </a:cubicBezTo>
                  <a:cubicBezTo>
                    <a:pt x="114" y="136"/>
                    <a:pt x="115" y="133"/>
                    <a:pt x="114" y="132"/>
                  </a:cubicBezTo>
                  <a:cubicBezTo>
                    <a:pt x="114" y="131"/>
                    <a:pt x="112" y="127"/>
                    <a:pt x="112" y="126"/>
                  </a:cubicBezTo>
                  <a:cubicBezTo>
                    <a:pt x="111" y="126"/>
                    <a:pt x="110" y="124"/>
                    <a:pt x="109" y="122"/>
                  </a:cubicBezTo>
                  <a:cubicBezTo>
                    <a:pt x="108" y="119"/>
                    <a:pt x="106" y="118"/>
                    <a:pt x="104" y="116"/>
                  </a:cubicBezTo>
                  <a:cubicBezTo>
                    <a:pt x="103" y="114"/>
                    <a:pt x="105" y="109"/>
                    <a:pt x="103" y="106"/>
                  </a:cubicBezTo>
                  <a:cubicBezTo>
                    <a:pt x="102" y="103"/>
                    <a:pt x="101" y="100"/>
                    <a:pt x="100" y="97"/>
                  </a:cubicBezTo>
                  <a:cubicBezTo>
                    <a:pt x="100" y="97"/>
                    <a:pt x="100" y="96"/>
                    <a:pt x="99" y="95"/>
                  </a:cubicBezTo>
                  <a:cubicBezTo>
                    <a:pt x="101" y="95"/>
                    <a:pt x="103" y="94"/>
                    <a:pt x="103" y="95"/>
                  </a:cubicBezTo>
                  <a:cubicBezTo>
                    <a:pt x="103" y="97"/>
                    <a:pt x="105" y="100"/>
                    <a:pt x="105" y="102"/>
                  </a:cubicBezTo>
                  <a:cubicBezTo>
                    <a:pt x="105" y="104"/>
                    <a:pt x="107" y="103"/>
                    <a:pt x="107" y="105"/>
                  </a:cubicBezTo>
                  <a:cubicBezTo>
                    <a:pt x="107" y="107"/>
                    <a:pt x="108" y="112"/>
                    <a:pt x="109" y="112"/>
                  </a:cubicBezTo>
                  <a:cubicBezTo>
                    <a:pt x="109" y="113"/>
                    <a:pt x="112" y="116"/>
                    <a:pt x="112" y="117"/>
                  </a:cubicBezTo>
                  <a:cubicBezTo>
                    <a:pt x="113" y="118"/>
                    <a:pt x="113" y="120"/>
                    <a:pt x="113" y="123"/>
                  </a:cubicBezTo>
                  <a:cubicBezTo>
                    <a:pt x="114" y="126"/>
                    <a:pt x="114" y="129"/>
                    <a:pt x="115" y="130"/>
                  </a:cubicBezTo>
                  <a:cubicBezTo>
                    <a:pt x="116" y="131"/>
                    <a:pt x="120" y="129"/>
                    <a:pt x="120" y="128"/>
                  </a:cubicBezTo>
                  <a:cubicBezTo>
                    <a:pt x="121" y="128"/>
                    <a:pt x="125" y="125"/>
                    <a:pt x="126" y="125"/>
                  </a:cubicBezTo>
                  <a:cubicBezTo>
                    <a:pt x="127" y="124"/>
                    <a:pt x="127" y="123"/>
                    <a:pt x="129" y="122"/>
                  </a:cubicBezTo>
                  <a:cubicBezTo>
                    <a:pt x="131" y="122"/>
                    <a:pt x="132" y="120"/>
                    <a:pt x="133" y="118"/>
                  </a:cubicBezTo>
                  <a:cubicBezTo>
                    <a:pt x="134" y="117"/>
                    <a:pt x="135" y="113"/>
                    <a:pt x="136" y="112"/>
                  </a:cubicBezTo>
                  <a:cubicBezTo>
                    <a:pt x="136" y="111"/>
                    <a:pt x="137" y="110"/>
                    <a:pt x="136" y="108"/>
                  </a:cubicBezTo>
                  <a:cubicBezTo>
                    <a:pt x="136" y="107"/>
                    <a:pt x="134" y="105"/>
                    <a:pt x="133" y="105"/>
                  </a:cubicBezTo>
                  <a:cubicBezTo>
                    <a:pt x="132" y="104"/>
                    <a:pt x="132" y="102"/>
                    <a:pt x="132" y="102"/>
                  </a:cubicBezTo>
                  <a:cubicBezTo>
                    <a:pt x="131" y="102"/>
                    <a:pt x="131" y="103"/>
                    <a:pt x="130" y="104"/>
                  </a:cubicBezTo>
                  <a:cubicBezTo>
                    <a:pt x="129" y="105"/>
                    <a:pt x="128" y="107"/>
                    <a:pt x="127" y="106"/>
                  </a:cubicBezTo>
                  <a:cubicBezTo>
                    <a:pt x="127" y="106"/>
                    <a:pt x="128" y="105"/>
                    <a:pt x="126" y="103"/>
                  </a:cubicBezTo>
                  <a:cubicBezTo>
                    <a:pt x="125" y="102"/>
                    <a:pt x="125" y="101"/>
                    <a:pt x="125" y="100"/>
                  </a:cubicBezTo>
                  <a:cubicBezTo>
                    <a:pt x="125" y="99"/>
                    <a:pt x="122" y="96"/>
                    <a:pt x="122" y="94"/>
                  </a:cubicBezTo>
                  <a:cubicBezTo>
                    <a:pt x="121" y="92"/>
                    <a:pt x="123" y="90"/>
                    <a:pt x="124" y="91"/>
                  </a:cubicBezTo>
                  <a:cubicBezTo>
                    <a:pt x="125" y="93"/>
                    <a:pt x="125" y="96"/>
                    <a:pt x="127" y="97"/>
                  </a:cubicBezTo>
                  <a:cubicBezTo>
                    <a:pt x="128" y="98"/>
                    <a:pt x="129" y="100"/>
                    <a:pt x="130" y="101"/>
                  </a:cubicBezTo>
                  <a:cubicBezTo>
                    <a:pt x="131" y="101"/>
                    <a:pt x="132" y="99"/>
                    <a:pt x="133" y="99"/>
                  </a:cubicBezTo>
                  <a:cubicBezTo>
                    <a:pt x="133" y="99"/>
                    <a:pt x="134" y="103"/>
                    <a:pt x="135" y="103"/>
                  </a:cubicBezTo>
                  <a:cubicBezTo>
                    <a:pt x="136" y="104"/>
                    <a:pt x="139" y="104"/>
                    <a:pt x="139" y="104"/>
                  </a:cubicBezTo>
                  <a:cubicBezTo>
                    <a:pt x="140" y="104"/>
                    <a:pt x="142" y="105"/>
                    <a:pt x="142" y="104"/>
                  </a:cubicBezTo>
                  <a:cubicBezTo>
                    <a:pt x="142" y="103"/>
                    <a:pt x="146" y="101"/>
                    <a:pt x="146" y="101"/>
                  </a:cubicBezTo>
                  <a:cubicBezTo>
                    <a:pt x="146" y="101"/>
                    <a:pt x="146" y="100"/>
                    <a:pt x="146" y="98"/>
                  </a:cubicBezTo>
                  <a:cubicBezTo>
                    <a:pt x="140" y="67"/>
                    <a:pt x="124" y="39"/>
                    <a:pt x="103" y="18"/>
                  </a:cubicBezTo>
                  <a:cubicBezTo>
                    <a:pt x="102" y="18"/>
                    <a:pt x="102" y="18"/>
                    <a:pt x="101" y="17"/>
                  </a:cubicBezTo>
                  <a:cubicBezTo>
                    <a:pt x="99" y="16"/>
                    <a:pt x="99" y="16"/>
                    <a:pt x="99" y="17"/>
                  </a:cubicBezTo>
                  <a:cubicBezTo>
                    <a:pt x="98" y="17"/>
                    <a:pt x="97" y="18"/>
                    <a:pt x="96" y="17"/>
                  </a:cubicBezTo>
                  <a:cubicBezTo>
                    <a:pt x="96" y="15"/>
                    <a:pt x="96" y="15"/>
                    <a:pt x="95" y="14"/>
                  </a:cubicBezTo>
                  <a:cubicBezTo>
                    <a:pt x="94" y="13"/>
                    <a:pt x="95" y="13"/>
                    <a:pt x="96" y="13"/>
                  </a:cubicBezTo>
                  <a:cubicBezTo>
                    <a:pt x="97" y="14"/>
                    <a:pt x="98" y="14"/>
                    <a:pt x="99" y="14"/>
                  </a:cubicBezTo>
                  <a:cubicBezTo>
                    <a:pt x="95" y="11"/>
                    <a:pt x="92" y="8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6" y="5"/>
                    <a:pt x="78" y="0"/>
                    <a:pt x="74" y="1"/>
                  </a:cubicBezTo>
                  <a:close/>
                  <a:moveTo>
                    <a:pt x="99" y="159"/>
                  </a:moveTo>
                  <a:cubicBezTo>
                    <a:pt x="100" y="160"/>
                    <a:pt x="98" y="165"/>
                    <a:pt x="96" y="165"/>
                  </a:cubicBezTo>
                  <a:cubicBezTo>
                    <a:pt x="95" y="165"/>
                    <a:pt x="96" y="160"/>
                    <a:pt x="96" y="159"/>
                  </a:cubicBezTo>
                  <a:cubicBezTo>
                    <a:pt x="97" y="158"/>
                    <a:pt x="99" y="158"/>
                    <a:pt x="99" y="159"/>
                  </a:cubicBezTo>
                  <a:close/>
                  <a:moveTo>
                    <a:pt x="118" y="56"/>
                  </a:moveTo>
                  <a:cubicBezTo>
                    <a:pt x="119" y="55"/>
                    <a:pt x="121" y="57"/>
                    <a:pt x="122" y="56"/>
                  </a:cubicBezTo>
                  <a:cubicBezTo>
                    <a:pt x="123" y="56"/>
                    <a:pt x="124" y="55"/>
                    <a:pt x="124" y="54"/>
                  </a:cubicBezTo>
                  <a:cubicBezTo>
                    <a:pt x="125" y="54"/>
                    <a:pt x="127" y="55"/>
                    <a:pt x="127" y="56"/>
                  </a:cubicBezTo>
                  <a:cubicBezTo>
                    <a:pt x="128" y="57"/>
                    <a:pt x="129" y="59"/>
                    <a:pt x="129" y="60"/>
                  </a:cubicBezTo>
                  <a:cubicBezTo>
                    <a:pt x="128" y="60"/>
                    <a:pt x="126" y="60"/>
                    <a:pt x="126" y="59"/>
                  </a:cubicBezTo>
                  <a:cubicBezTo>
                    <a:pt x="125" y="58"/>
                    <a:pt x="123" y="59"/>
                    <a:pt x="123" y="61"/>
                  </a:cubicBezTo>
                  <a:cubicBezTo>
                    <a:pt x="123" y="63"/>
                    <a:pt x="124" y="62"/>
                    <a:pt x="124" y="62"/>
                  </a:cubicBezTo>
                  <a:cubicBezTo>
                    <a:pt x="125" y="63"/>
                    <a:pt x="125" y="64"/>
                    <a:pt x="126" y="66"/>
                  </a:cubicBezTo>
                  <a:cubicBezTo>
                    <a:pt x="126" y="67"/>
                    <a:pt x="127" y="66"/>
                    <a:pt x="128" y="67"/>
                  </a:cubicBezTo>
                  <a:cubicBezTo>
                    <a:pt x="128" y="68"/>
                    <a:pt x="126" y="69"/>
                    <a:pt x="127" y="70"/>
                  </a:cubicBezTo>
                  <a:cubicBezTo>
                    <a:pt x="128" y="72"/>
                    <a:pt x="129" y="76"/>
                    <a:pt x="129" y="77"/>
                  </a:cubicBezTo>
                  <a:cubicBezTo>
                    <a:pt x="129" y="78"/>
                    <a:pt x="127" y="78"/>
                    <a:pt x="126" y="78"/>
                  </a:cubicBezTo>
                  <a:cubicBezTo>
                    <a:pt x="125" y="78"/>
                    <a:pt x="122" y="76"/>
                    <a:pt x="122" y="76"/>
                  </a:cubicBezTo>
                  <a:cubicBezTo>
                    <a:pt x="121" y="75"/>
                    <a:pt x="120" y="71"/>
                    <a:pt x="121" y="71"/>
                  </a:cubicBezTo>
                  <a:cubicBezTo>
                    <a:pt x="122" y="71"/>
                    <a:pt x="122" y="71"/>
                    <a:pt x="124" y="69"/>
                  </a:cubicBezTo>
                  <a:cubicBezTo>
                    <a:pt x="125" y="68"/>
                    <a:pt x="122" y="67"/>
                    <a:pt x="121" y="66"/>
                  </a:cubicBezTo>
                  <a:cubicBezTo>
                    <a:pt x="120" y="66"/>
                    <a:pt x="118" y="62"/>
                    <a:pt x="117" y="60"/>
                  </a:cubicBezTo>
                  <a:cubicBezTo>
                    <a:pt x="117" y="59"/>
                    <a:pt x="117" y="57"/>
                    <a:pt x="118" y="56"/>
                  </a:cubicBezTo>
                  <a:close/>
                  <a:moveTo>
                    <a:pt x="94" y="25"/>
                  </a:moveTo>
                  <a:cubicBezTo>
                    <a:pt x="93" y="26"/>
                    <a:pt x="89" y="24"/>
                    <a:pt x="89" y="23"/>
                  </a:cubicBezTo>
                  <a:cubicBezTo>
                    <a:pt x="90" y="20"/>
                    <a:pt x="94" y="24"/>
                    <a:pt x="94" y="25"/>
                  </a:cubicBezTo>
                  <a:close/>
                  <a:moveTo>
                    <a:pt x="91" y="54"/>
                  </a:moveTo>
                  <a:cubicBezTo>
                    <a:pt x="92" y="53"/>
                    <a:pt x="93" y="53"/>
                    <a:pt x="94" y="53"/>
                  </a:cubicBezTo>
                  <a:cubicBezTo>
                    <a:pt x="95" y="53"/>
                    <a:pt x="97" y="57"/>
                    <a:pt x="97" y="58"/>
                  </a:cubicBezTo>
                  <a:cubicBezTo>
                    <a:pt x="98" y="59"/>
                    <a:pt x="99" y="57"/>
                    <a:pt x="99" y="57"/>
                  </a:cubicBezTo>
                  <a:cubicBezTo>
                    <a:pt x="100" y="57"/>
                    <a:pt x="101" y="56"/>
                    <a:pt x="101" y="55"/>
                  </a:cubicBezTo>
                  <a:cubicBezTo>
                    <a:pt x="101" y="54"/>
                    <a:pt x="102" y="54"/>
                    <a:pt x="103" y="54"/>
                  </a:cubicBezTo>
                  <a:cubicBezTo>
                    <a:pt x="105" y="54"/>
                    <a:pt x="104" y="55"/>
                    <a:pt x="103" y="55"/>
                  </a:cubicBezTo>
                  <a:cubicBezTo>
                    <a:pt x="102" y="56"/>
                    <a:pt x="102" y="57"/>
                    <a:pt x="104" y="57"/>
                  </a:cubicBezTo>
                  <a:cubicBezTo>
                    <a:pt x="106" y="58"/>
                    <a:pt x="107" y="60"/>
                    <a:pt x="109" y="62"/>
                  </a:cubicBezTo>
                  <a:cubicBezTo>
                    <a:pt x="111" y="63"/>
                    <a:pt x="111" y="66"/>
                    <a:pt x="110" y="66"/>
                  </a:cubicBezTo>
                  <a:cubicBezTo>
                    <a:pt x="109" y="67"/>
                    <a:pt x="106" y="67"/>
                    <a:pt x="105" y="66"/>
                  </a:cubicBezTo>
                  <a:cubicBezTo>
                    <a:pt x="104" y="66"/>
                    <a:pt x="102" y="64"/>
                    <a:pt x="100" y="64"/>
                  </a:cubicBezTo>
                  <a:cubicBezTo>
                    <a:pt x="98" y="63"/>
                    <a:pt x="96" y="63"/>
                    <a:pt x="95" y="64"/>
                  </a:cubicBezTo>
                  <a:cubicBezTo>
                    <a:pt x="95" y="66"/>
                    <a:pt x="92" y="65"/>
                    <a:pt x="91" y="65"/>
                  </a:cubicBezTo>
                  <a:cubicBezTo>
                    <a:pt x="90" y="65"/>
                    <a:pt x="89" y="67"/>
                    <a:pt x="88" y="66"/>
                  </a:cubicBezTo>
                  <a:cubicBezTo>
                    <a:pt x="88" y="66"/>
                    <a:pt x="89" y="62"/>
                    <a:pt x="88" y="62"/>
                  </a:cubicBezTo>
                  <a:cubicBezTo>
                    <a:pt x="87" y="62"/>
                    <a:pt x="88" y="59"/>
                    <a:pt x="89" y="59"/>
                  </a:cubicBezTo>
                  <a:cubicBezTo>
                    <a:pt x="90" y="58"/>
                    <a:pt x="91" y="56"/>
                    <a:pt x="9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A38E02B9-280C-448D-BCAF-DF49C148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938"/>
              <a:ext cx="21" cy="28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4 h 4"/>
                <a:gd name="T4" fmla="*/ 1 w 3"/>
                <a:gd name="T5" fmla="*/ 2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1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3" y="4"/>
                  </a:cubicBezTo>
                  <a:cubicBezTo>
                    <a:pt x="2" y="4"/>
                    <a:pt x="1" y="2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592718" y="1550708"/>
            <a:ext cx="3276364" cy="0"/>
          </a:xfrm>
          <a:prstGeom prst="line">
            <a:avLst/>
          </a:prstGeom>
          <a:ln w="473075" cap="rnd">
            <a:gradFill flip="none" rotWithShape="1">
              <a:gsLst>
                <a:gs pos="8200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1423356" y="1889705"/>
            <a:ext cx="6491584" cy="3066424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72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Arc 7"/>
          <p:cNvSpPr/>
          <p:nvPr/>
        </p:nvSpPr>
        <p:spPr>
          <a:xfrm>
            <a:off x="2657346" y="2235258"/>
            <a:ext cx="4023604" cy="2249776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55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Arc 8"/>
          <p:cNvSpPr/>
          <p:nvPr/>
        </p:nvSpPr>
        <p:spPr>
          <a:xfrm>
            <a:off x="3925634" y="2483157"/>
            <a:ext cx="1487028" cy="1461818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43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91433" y="1550708"/>
            <a:ext cx="3276364" cy="0"/>
          </a:xfrm>
          <a:prstGeom prst="line">
            <a:avLst/>
          </a:prstGeom>
          <a:ln w="473075" cap="rnd">
            <a:gradFill>
              <a:gsLst>
                <a:gs pos="89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flipH="1">
            <a:off x="1210388" y="1937469"/>
            <a:ext cx="6491584" cy="3066424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80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Arc 23"/>
          <p:cNvSpPr/>
          <p:nvPr/>
        </p:nvSpPr>
        <p:spPr>
          <a:xfrm flipH="1">
            <a:off x="2539481" y="2235258"/>
            <a:ext cx="4023604" cy="2249776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66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Arc 24"/>
          <p:cNvSpPr/>
          <p:nvPr/>
        </p:nvSpPr>
        <p:spPr>
          <a:xfrm flipH="1">
            <a:off x="3807768" y="2483157"/>
            <a:ext cx="1487028" cy="1461818"/>
          </a:xfrm>
          <a:prstGeom prst="arc">
            <a:avLst>
              <a:gd name="adj1" fmla="val 16200000"/>
              <a:gd name="adj2" fmla="val 21312305"/>
            </a:avLst>
          </a:prstGeom>
          <a:ln w="473075" cap="rnd">
            <a:gradFill>
              <a:gsLst>
                <a:gs pos="46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 useBgFill="1">
        <p:nvSpPr>
          <p:cNvPr id="30" name="Oval 29"/>
          <p:cNvSpPr/>
          <p:nvPr/>
        </p:nvSpPr>
        <p:spPr>
          <a:xfrm>
            <a:off x="3691608" y="951210"/>
            <a:ext cx="1955080" cy="195508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582830" y="1822164"/>
            <a:ext cx="11136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badi" panose="020B0604020104020204" pitchFamily="34" charset="0"/>
              </a:rPr>
              <a:t>Estados Unidos de </a:t>
            </a:r>
            <a:r>
              <a:rPr lang="es-PA" sz="1050" dirty="0">
                <a:latin typeface="Abadi" panose="020B0604020104020204" pitchFamily="34" charset="0"/>
              </a:rPr>
              <a:t>América</a:t>
            </a:r>
            <a:r>
              <a:rPr lang="en-US" sz="1050" dirty="0">
                <a:latin typeface="Abadi" panose="020B0604020104020204" pitchFamily="34" charset="0"/>
              </a:rPr>
              <a:t> 75.92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6598" y="3743083"/>
            <a:ext cx="1113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badi" panose="020B0604020104020204" pitchFamily="34" charset="0"/>
              </a:rPr>
              <a:t>India 42.20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66942" y="3773375"/>
            <a:ext cx="1243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badi" panose="020B0604020104020204" pitchFamily="34" charset="0"/>
              </a:rPr>
              <a:t>Costa Rica 26.50</a:t>
            </a:r>
            <a:endParaRPr lang="en-US" sz="1050" dirty="0">
              <a:latin typeface="Abadi" panose="020B06040201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39819" y="3733720"/>
            <a:ext cx="1113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50" dirty="0">
                <a:latin typeface="Abadi" panose="020B0604020104020204" pitchFamily="34" charset="0"/>
              </a:rPr>
              <a:t>Taiwán</a:t>
            </a:r>
            <a:r>
              <a:rPr lang="en-US" sz="1050" dirty="0">
                <a:latin typeface="Abadi" panose="020B0604020104020204" pitchFamily="34" charset="0"/>
              </a:rPr>
              <a:t> 18.03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55467" y="3767722"/>
            <a:ext cx="1444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50" dirty="0">
                <a:latin typeface="Abadi" panose="020B0604020104020204" pitchFamily="34" charset="0"/>
              </a:rPr>
              <a:t>República</a:t>
            </a:r>
            <a:r>
              <a:rPr lang="en-US" sz="1050" dirty="0">
                <a:latin typeface="Abadi" panose="020B0604020104020204" pitchFamily="34" charset="0"/>
              </a:rPr>
              <a:t> de China 35.01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29570" y="3736396"/>
            <a:ext cx="1290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badi" panose="020B0604020104020204" pitchFamily="34" charset="0"/>
              </a:rPr>
              <a:t>Dinamarca</a:t>
            </a:r>
            <a:r>
              <a:rPr lang="en-US" sz="1050" dirty="0">
                <a:latin typeface="Abadi" panose="020B0604020104020204" pitchFamily="34" charset="0"/>
              </a:rPr>
              <a:t> 23.00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9304" y="1886623"/>
            <a:ext cx="1515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50" dirty="0">
                <a:latin typeface="Abadi" panose="020B0604020104020204" pitchFamily="34" charset="0"/>
              </a:rPr>
              <a:t>Holanda</a:t>
            </a:r>
            <a:r>
              <a:rPr lang="en-US" sz="1050" dirty="0">
                <a:latin typeface="Abadi" panose="020B0604020104020204" pitchFamily="34" charset="0"/>
              </a:rPr>
              <a:t> 107.81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48551" y="3751605"/>
            <a:ext cx="11843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50" dirty="0">
                <a:latin typeface="Abadi" panose="020B0604020104020204" pitchFamily="34" charset="0"/>
              </a:rPr>
              <a:t>Guatemala 13.63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88E56FCF-EEF7-4111-A084-1E7CD67124C7}"/>
              </a:ext>
            </a:extLst>
          </p:cNvPr>
          <p:cNvSpPr txBox="1">
            <a:spLocks/>
          </p:cNvSpPr>
          <p:nvPr/>
        </p:nvSpPr>
        <p:spPr>
          <a:xfrm>
            <a:off x="737587" y="177512"/>
            <a:ext cx="7772400" cy="408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solidFill>
                  <a:schemeClr val="tx1"/>
                </a:solidFill>
                <a:latin typeface="Abadi" panose="020B0604020104020204" pitchFamily="34" charset="0"/>
              </a:rPr>
              <a:t>Exportaciones </a:t>
            </a:r>
            <a:r>
              <a:rPr lang="x-none" sz="1800" b="1" dirty="0">
                <a:solidFill>
                  <a:schemeClr val="tx1"/>
                </a:solidFill>
                <a:latin typeface="Abadi" panose="020B0604020104020204" pitchFamily="34" charset="0"/>
              </a:rPr>
              <a:t>de Panamá</a:t>
            </a:r>
            <a:r>
              <a:rPr lang="es-PA" sz="1800" b="1" dirty="0">
                <a:solidFill>
                  <a:schemeClr val="tx1"/>
                </a:solidFill>
                <a:latin typeface="Abadi" panose="020B0604020104020204" pitchFamily="34" charset="0"/>
              </a:rPr>
              <a:t> / Principales Países Socios</a:t>
            </a:r>
            <a:endParaRPr lang="x-none" sz="18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F28D0BF-41EC-40F3-8D25-9417A033780A}"/>
              </a:ext>
            </a:extLst>
          </p:cNvPr>
          <p:cNvSpPr txBox="1">
            <a:spLocks/>
          </p:cNvSpPr>
          <p:nvPr/>
        </p:nvSpPr>
        <p:spPr>
          <a:xfrm>
            <a:off x="1919353" y="481368"/>
            <a:ext cx="2000657" cy="37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A"/>
            </a:defPPr>
            <a:lvl1pPr marL="0" algn="r" defTabSz="914400" rtl="0" eaLnBrk="1" latinLnBrk="0" hangingPunct="1"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A" sz="1200" dirty="0">
                <a:latin typeface="Abadi" panose="020B0604020104020204" pitchFamily="34" charset="0"/>
              </a:rPr>
              <a:t>Enero  - Septiembre 2019</a:t>
            </a:r>
          </a:p>
          <a:p>
            <a:pPr algn="ctr"/>
            <a:r>
              <a:rPr lang="es-PA" sz="1200" dirty="0">
                <a:latin typeface="Abadi" panose="020B0604020104020204" pitchFamily="34" charset="0"/>
              </a:rPr>
              <a:t>Millones de dólares </a:t>
            </a:r>
            <a:endParaRPr lang="x-none" sz="1200" dirty="0">
              <a:latin typeface="Abadi" panose="020B0604020104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8F18294-F5DF-42F7-80CB-93A9669EC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39" y="892536"/>
            <a:ext cx="2143647" cy="2116850"/>
          </a:xfrm>
          <a:prstGeom prst="rect">
            <a:avLst/>
          </a:prstGeom>
        </p:spPr>
      </p:pic>
      <p:sp>
        <p:nvSpPr>
          <p:cNvPr id="67" name="Rectángulo 66">
            <a:extLst>
              <a:ext uri="{FF2B5EF4-FFF2-40B4-BE49-F238E27FC236}">
                <a16:creationId xmlns:a16="http://schemas.microsoft.com/office/drawing/2014/main" id="{82D153D5-C3EF-4AEF-8083-BCE5EBE0D82B}"/>
              </a:ext>
            </a:extLst>
          </p:cNvPr>
          <p:cNvSpPr/>
          <p:nvPr/>
        </p:nvSpPr>
        <p:spPr>
          <a:xfrm>
            <a:off x="3685768" y="1791923"/>
            <a:ext cx="1992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1400" b="1" dirty="0">
                <a:solidFill>
                  <a:schemeClr val="bg1"/>
                </a:solidFill>
                <a:highlight>
                  <a:srgbClr val="800000"/>
                </a:highlight>
              </a:rPr>
              <a:t>Total Socios: 88 / 2019</a:t>
            </a:r>
          </a:p>
        </p:txBody>
      </p:sp>
      <p:pic>
        <p:nvPicPr>
          <p:cNvPr id="69" name="Imagen 68" descr="Imagen que contiene cama, interior, azul, ropa&#10;&#10;Descripción generada con confianza muy alta">
            <a:extLst>
              <a:ext uri="{FF2B5EF4-FFF2-40B4-BE49-F238E27FC236}">
                <a16:creationId xmlns:a16="http://schemas.microsoft.com/office/drawing/2014/main" id="{306B60A4-90C9-4B99-AEF4-2A415AAD9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3" y="1266556"/>
            <a:ext cx="835352" cy="62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Imagen 70" descr="Imagen que contiene corbata, interior, camisa, persona&#10;&#10;Descripción generada con confianza muy alta">
            <a:extLst>
              <a:ext uri="{FF2B5EF4-FFF2-40B4-BE49-F238E27FC236}">
                <a16:creationId xmlns:a16="http://schemas.microsoft.com/office/drawing/2014/main" id="{10BBDE9A-0BCA-497A-A7D5-2DC6BB0AFC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07" y="1253982"/>
            <a:ext cx="847671" cy="59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287AD448-DD43-4C55-A0B6-B0CBC572E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6" y="3131667"/>
            <a:ext cx="884626" cy="59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Imagen 74" descr="Imagen que contiene interior, bandera, rojo, azul&#10;&#10;Descripción generada con confianza alta">
            <a:extLst>
              <a:ext uri="{FF2B5EF4-FFF2-40B4-BE49-F238E27FC236}">
                <a16:creationId xmlns:a16="http://schemas.microsoft.com/office/drawing/2014/main" id="{5EF8CA25-D3F2-48EF-9AA4-A8E6BBF23B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25" y="3144996"/>
            <a:ext cx="978142" cy="59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02EFA18C-396D-448F-B55B-35298EA35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50" y="3133720"/>
            <a:ext cx="1084746" cy="59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Imagen 78" descr="Imagen que contiene ropa, persona, interior&#10;&#10;Descripción generada con confianza muy alta">
            <a:extLst>
              <a:ext uri="{FF2B5EF4-FFF2-40B4-BE49-F238E27FC236}">
                <a16:creationId xmlns:a16="http://schemas.microsoft.com/office/drawing/2014/main" id="{AEBDD80C-3BC6-4E24-84ED-6C89EF3F28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32" y="3170304"/>
            <a:ext cx="1009407" cy="56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5" name="TextBox 22">
            <a:extLst>
              <a:ext uri="{FF2B5EF4-FFF2-40B4-BE49-F238E27FC236}">
                <a16:creationId xmlns:a16="http://schemas.microsoft.com/office/drawing/2014/main" id="{48F87260-F8F7-436B-95BF-13A068AFF9D2}"/>
              </a:ext>
            </a:extLst>
          </p:cNvPr>
          <p:cNvSpPr txBox="1"/>
          <p:nvPr/>
        </p:nvSpPr>
        <p:spPr>
          <a:xfrm>
            <a:off x="3920011" y="4267412"/>
            <a:ext cx="1408180" cy="5309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s-PA" sz="1000" dirty="0" err="1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EXP.Total</a:t>
            </a:r>
            <a:r>
              <a:rPr lang="es-PA" sz="10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547.01 MM</a:t>
            </a:r>
          </a:p>
          <a:p>
            <a:pPr algn="ctr"/>
            <a:r>
              <a:rPr lang="es-PA" sz="10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PPS.  433.98  MM </a:t>
            </a:r>
          </a:p>
          <a:p>
            <a:pPr algn="ctr"/>
            <a:r>
              <a:rPr lang="es-PA" sz="10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(79.3%)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01CB31C-59F3-41A0-B3FB-33B372D88D6A}"/>
              </a:ext>
            </a:extLst>
          </p:cNvPr>
          <p:cNvSpPr/>
          <p:nvPr/>
        </p:nvSpPr>
        <p:spPr>
          <a:xfrm>
            <a:off x="0" y="4707223"/>
            <a:ext cx="41689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dirty="0">
                <a:latin typeface="Calibri" panose="020F0502020204030204" pitchFamily="34" charset="0"/>
              </a:rPr>
              <a:t>Fuente: Contraloría General de la República</a:t>
            </a:r>
          </a:p>
          <a:p>
            <a:r>
              <a:rPr lang="es-PA" sz="700" dirty="0">
                <a:latin typeface="Calibri" panose="020F0502020204030204" pitchFamily="34" charset="0"/>
              </a:rPr>
              <a:t>Elaborado por: Dirección Nacional de Exportaciones-Departamento de Levantamiento y Análisis de Información Comercial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BFB04B-2C79-4356-B07B-A4D88219C2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379162" y="3057048"/>
            <a:ext cx="1253692" cy="752161"/>
          </a:xfrm>
          <a:prstGeom prst="rect">
            <a:avLst/>
          </a:prstGeom>
        </p:spPr>
      </p:pic>
      <p:pic>
        <p:nvPicPr>
          <p:cNvPr id="11" name="Imagen 10" descr="Imagen que contiene rojo, interior&#10;&#10;Descripción generada automáticamente">
            <a:extLst>
              <a:ext uri="{FF2B5EF4-FFF2-40B4-BE49-F238E27FC236}">
                <a16:creationId xmlns:a16="http://schemas.microsoft.com/office/drawing/2014/main" id="{BAF01270-817C-4130-BD19-1BC38A72B8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835616" y="3104254"/>
            <a:ext cx="1026307" cy="6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449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4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86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9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9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23" grpId="0" animBg="1"/>
          <p:bldP spid="24" grpId="0" animBg="1"/>
          <p:bldP spid="25" grpId="0" animBg="1"/>
          <p:bldP spid="30" grpId="0" animBg="1"/>
          <p:bldP spid="31" grpId="0"/>
          <p:bldP spid="32" grpId="0"/>
          <p:bldP spid="33" grpId="0"/>
          <p:bldP spid="35" grpId="0"/>
          <p:bldP spid="36" grpId="0"/>
          <p:bldP spid="37" grpId="0"/>
          <p:bldP spid="38" grpId="0"/>
          <p:bldP spid="39" grpId="0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4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8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9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9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23" grpId="0" animBg="1"/>
          <p:bldP spid="24" grpId="0" animBg="1"/>
          <p:bldP spid="25" grpId="0" animBg="1"/>
          <p:bldP spid="30" grpId="0" animBg="1"/>
          <p:bldP spid="31" grpId="0"/>
          <p:bldP spid="32" grpId="0"/>
          <p:bldP spid="33" grpId="0"/>
          <p:bldP spid="35" grpId="0"/>
          <p:bldP spid="36" grpId="0"/>
          <p:bldP spid="37" grpId="0"/>
          <p:bldP spid="38" grpId="0"/>
          <p:bldP spid="39" grpId="0"/>
          <p:bldP spid="8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D936550-66EC-4A99-BA91-B651E7B36BA7}"/>
              </a:ext>
            </a:extLst>
          </p:cNvPr>
          <p:cNvSpPr/>
          <p:nvPr/>
        </p:nvSpPr>
        <p:spPr>
          <a:xfrm>
            <a:off x="38945" y="4804946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Contraloría General de la República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Elaborado por: Dirección Nacional de Exportaciones-Departamento de Levantamiento y Análisis de Información Comercial </a:t>
            </a:r>
          </a:p>
        </p:txBody>
      </p:sp>
      <p:pic>
        <p:nvPicPr>
          <p:cNvPr id="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1"/>
            <a:ext cx="9144000" cy="8328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86" y="109218"/>
            <a:ext cx="2627785" cy="6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5">
            <a:extLst>
              <a:ext uri="{FF2B5EF4-FFF2-40B4-BE49-F238E27FC236}">
                <a16:creationId xmlns:a16="http://schemas.microsoft.com/office/drawing/2014/main" id="{0F0610AF-E0F0-4624-8053-6F232ABB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1737"/>
            <a:ext cx="8229600" cy="709363"/>
          </a:xfrm>
        </p:spPr>
        <p:txBody>
          <a:bodyPr>
            <a:noAutofit/>
          </a:bodyPr>
          <a:lstStyle/>
          <a:p>
            <a:r>
              <a:rPr lang="es-PA" sz="160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Total de Exportaciones</a:t>
            </a:r>
            <a:br>
              <a:rPr lang="es-PA" sz="160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Enero - Septiembre 2015 - 2019</a:t>
            </a:r>
            <a:br>
              <a:rPr lang="es-PA" sz="160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Abadi" panose="020B0604020104020204" pitchFamily="34" charset="0"/>
                <a:ea typeface="Cambria" panose="02040503050406030204" pitchFamily="18" charset="0"/>
              </a:rPr>
              <a:t>(en millones de USD</a:t>
            </a:r>
            <a:r>
              <a:rPr lang="es-PA" sz="1600" dirty="0">
                <a:solidFill>
                  <a:schemeClr val="bg1"/>
                </a:solidFill>
                <a:latin typeface="Abadi" panose="020B0604020104020204" pitchFamily="34" charset="0"/>
              </a:rPr>
              <a:t>)</a:t>
            </a:r>
            <a:endParaRPr lang="x-none" sz="1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892431A-CE8A-4740-9789-E9E9F834D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979287"/>
              </p:ext>
            </p:extLst>
          </p:nvPr>
        </p:nvGraphicFramePr>
        <p:xfrm>
          <a:off x="1019704" y="894578"/>
          <a:ext cx="7104591" cy="384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95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8">
            <a:extLst>
              <a:ext uri="{FF2B5EF4-FFF2-40B4-BE49-F238E27FC236}">
                <a16:creationId xmlns:a16="http://schemas.microsoft.com/office/drawing/2014/main" id="{C40B2253-0B85-4299-A3DE-13BD34E320FD}"/>
              </a:ext>
            </a:extLst>
          </p:cNvPr>
          <p:cNvSpPr>
            <a:spLocks/>
          </p:cNvSpPr>
          <p:nvPr/>
        </p:nvSpPr>
        <p:spPr bwMode="auto">
          <a:xfrm>
            <a:off x="6984956" y="505915"/>
            <a:ext cx="698888" cy="593730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002A32">
              <a:alpha val="60000"/>
            </a:srgbClr>
          </a:solidFill>
          <a:ln w="19050" cap="rnd">
            <a:solidFill>
              <a:srgbClr val="0097B7"/>
            </a:solidFill>
            <a:round/>
            <a:headEnd/>
            <a:tailEnd/>
          </a:ln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 </a:t>
            </a:r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B00794AC-9F41-4A3F-AC84-85AF354941CB}"/>
              </a:ext>
            </a:extLst>
          </p:cNvPr>
          <p:cNvSpPr>
            <a:spLocks/>
          </p:cNvSpPr>
          <p:nvPr/>
        </p:nvSpPr>
        <p:spPr bwMode="auto">
          <a:xfrm>
            <a:off x="3602081" y="896279"/>
            <a:ext cx="698888" cy="593730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002A32">
              <a:alpha val="60000"/>
            </a:srgbClr>
          </a:solidFill>
          <a:ln w="19050" cap="rnd">
            <a:solidFill>
              <a:srgbClr val="0097B7"/>
            </a:solidFill>
            <a:round/>
            <a:headEnd/>
            <a:tailEnd/>
          </a:ln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 </a:t>
            </a:r>
          </a:p>
        </p:txBody>
      </p:sp>
      <p:sp>
        <p:nvSpPr>
          <p:cNvPr id="63" name="Freeform 62"/>
          <p:cNvSpPr/>
          <p:nvPr/>
        </p:nvSpPr>
        <p:spPr>
          <a:xfrm rot="5400000">
            <a:off x="3100755" y="3068467"/>
            <a:ext cx="327352" cy="1268085"/>
          </a:xfrm>
          <a:custGeom>
            <a:avLst/>
            <a:gdLst>
              <a:gd name="connsiteX0" fmla="*/ 0 w 279117"/>
              <a:gd name="connsiteY0" fmla="*/ 1219693 h 1219693"/>
              <a:gd name="connsiteX1" fmla="*/ 279117 w 279117"/>
              <a:gd name="connsiteY1" fmla="*/ 1219693 h 1219693"/>
              <a:gd name="connsiteX2" fmla="*/ 279117 w 279117"/>
              <a:gd name="connsiteY2" fmla="*/ 0 h 1219693"/>
              <a:gd name="connsiteX3" fmla="*/ 449 w 279117"/>
              <a:gd name="connsiteY3" fmla="*/ 525561 h 1219693"/>
              <a:gd name="connsiteX4" fmla="*/ 0 w 279117"/>
              <a:gd name="connsiteY4" fmla="*/ 1219693 h 12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" h="1219693">
                <a:moveTo>
                  <a:pt x="0" y="1219693"/>
                </a:moveTo>
                <a:lnTo>
                  <a:pt x="279117" y="1219693"/>
                </a:lnTo>
                <a:lnTo>
                  <a:pt x="279117" y="0"/>
                </a:lnTo>
                <a:lnTo>
                  <a:pt x="449" y="525561"/>
                </a:lnTo>
                <a:lnTo>
                  <a:pt x="0" y="12196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6109" y="1219191"/>
            <a:ext cx="685800" cy="232160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9103" y="1663014"/>
            <a:ext cx="685800" cy="1875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0595" y="2136090"/>
            <a:ext cx="625275" cy="144444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" name="Freeform 61"/>
          <p:cNvSpPr/>
          <p:nvPr/>
        </p:nvSpPr>
        <p:spPr>
          <a:xfrm rot="16200000" flipH="1">
            <a:off x="1865887" y="3093841"/>
            <a:ext cx="324997" cy="1219693"/>
          </a:xfrm>
          <a:custGeom>
            <a:avLst/>
            <a:gdLst>
              <a:gd name="connsiteX0" fmla="*/ 0 w 279117"/>
              <a:gd name="connsiteY0" fmla="*/ 1219693 h 1219693"/>
              <a:gd name="connsiteX1" fmla="*/ 279117 w 279117"/>
              <a:gd name="connsiteY1" fmla="*/ 1219693 h 1219693"/>
              <a:gd name="connsiteX2" fmla="*/ 279117 w 279117"/>
              <a:gd name="connsiteY2" fmla="*/ 0 h 1219693"/>
              <a:gd name="connsiteX3" fmla="*/ 449 w 279117"/>
              <a:gd name="connsiteY3" fmla="*/ 525561 h 1219693"/>
              <a:gd name="connsiteX4" fmla="*/ 0 w 279117"/>
              <a:gd name="connsiteY4" fmla="*/ 1219693 h 12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" h="1219693">
                <a:moveTo>
                  <a:pt x="0" y="1219693"/>
                </a:moveTo>
                <a:lnTo>
                  <a:pt x="279117" y="1219693"/>
                </a:lnTo>
                <a:lnTo>
                  <a:pt x="279117" y="0"/>
                </a:lnTo>
                <a:lnTo>
                  <a:pt x="449" y="525561"/>
                </a:lnTo>
                <a:lnTo>
                  <a:pt x="0" y="1219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1515" y="3868689"/>
            <a:ext cx="1217588" cy="129770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US$</a:t>
            </a:r>
            <a:r>
              <a:rPr lang="en-US" sz="1400" dirty="0">
                <a:solidFill>
                  <a:srgbClr val="FFFFFF"/>
                </a:solidFill>
                <a:latin typeface="Abadi" panose="020B0604020104020204" pitchFamily="34" charset="0"/>
              </a:rPr>
              <a:t>234.75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400" b="0" i="0" u="none" strike="noStrike" kern="1200" cap="none" spc="0" normalizeH="0" baseline="0" noProof="0" dirty="0">
              <a:ln>
                <a:noFill/>
              </a:ln>
              <a:solidFill>
                <a:srgbClr val="F49D00">
                  <a:lumMod val="20000"/>
                  <a:lumOff val="80000"/>
                </a:srgb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300" b="0" i="0" u="none" strike="noStrike" kern="1200" cap="none" spc="0" normalizeH="0" baseline="0" noProof="0" dirty="0">
                <a:ln>
                  <a:noFill/>
                </a:ln>
                <a:solidFill>
                  <a:srgbClr val="F49D00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</a:rPr>
              <a:t>Productos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49D00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</a:rPr>
              <a:t> Agropecuarios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30388" y="3866967"/>
            <a:ext cx="1207968" cy="12977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US$ 96.94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300" b="0" i="0" u="none" strike="noStrike" kern="1200" cap="none" spc="0" normalizeH="0" baseline="0" noProof="0" dirty="0">
                <a:ln>
                  <a:noFill/>
                </a:ln>
                <a:solidFill>
                  <a:srgbClr val="1D6E9B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</a:rPr>
              <a:t>Productos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D6E9B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</a:rPr>
              <a:t> Agroindustrial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30305" y="3845065"/>
            <a:ext cx="1268085" cy="131960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US$ 65.85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300" b="0" i="0" u="none" strike="noStrike" kern="1200" cap="none" spc="0" normalizeH="0" baseline="0" noProof="0" dirty="0">
                <a:ln>
                  <a:noFill/>
                </a:ln>
                <a:solidFill>
                  <a:srgbClr val="1D6E9B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</a:rPr>
              <a:t>Productos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D6E9B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</a:rPr>
              <a:t> del Mar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-43.6%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39840" y="1358341"/>
            <a:ext cx="62326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-61.4%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2018D5DE-3C05-472D-8FB4-34A7259AD38D}"/>
              </a:ext>
            </a:extLst>
          </p:cNvPr>
          <p:cNvSpPr txBox="1"/>
          <p:nvPr/>
        </p:nvSpPr>
        <p:spPr>
          <a:xfrm>
            <a:off x="3601204" y="931146"/>
            <a:ext cx="69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Año 2019</a:t>
            </a:r>
          </a:p>
        </p:txBody>
      </p:sp>
      <p:grpSp>
        <p:nvGrpSpPr>
          <p:cNvPr id="41" name="Group 29">
            <a:extLst>
              <a:ext uri="{FF2B5EF4-FFF2-40B4-BE49-F238E27FC236}">
                <a16:creationId xmlns:a16="http://schemas.microsoft.com/office/drawing/2014/main" id="{5255CFB7-2233-4B56-8114-7BCD0AD9C71E}"/>
              </a:ext>
            </a:extLst>
          </p:cNvPr>
          <p:cNvGrpSpPr/>
          <p:nvPr/>
        </p:nvGrpSpPr>
        <p:grpSpPr>
          <a:xfrm>
            <a:off x="5680293" y="2167121"/>
            <a:ext cx="3288241" cy="572448"/>
            <a:chOff x="660065" y="1240378"/>
            <a:chExt cx="3288241" cy="572448"/>
          </a:xfrm>
          <a:solidFill>
            <a:schemeClr val="bg2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66348226-21B9-4E07-AE2E-BF359EAC4004}"/>
                </a:ext>
              </a:extLst>
            </p:cNvPr>
            <p:cNvSpPr/>
            <p:nvPr/>
          </p:nvSpPr>
          <p:spPr>
            <a:xfrm>
              <a:off x="660065" y="1240378"/>
              <a:ext cx="572448" cy="572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4" name="Rectangle 52">
              <a:extLst>
                <a:ext uri="{FF2B5EF4-FFF2-40B4-BE49-F238E27FC236}">
                  <a16:creationId xmlns:a16="http://schemas.microsoft.com/office/drawing/2014/main" id="{33A20F43-5BE5-4ADA-8954-773B9DE9512F}"/>
                </a:ext>
              </a:extLst>
            </p:cNvPr>
            <p:cNvSpPr/>
            <p:nvPr/>
          </p:nvSpPr>
          <p:spPr>
            <a:xfrm>
              <a:off x="1378242" y="1336550"/>
              <a:ext cx="2570064" cy="459613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US$ 182.31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Productos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 Agropecuarios</a:t>
              </a:r>
            </a:p>
          </p:txBody>
        </p:sp>
      </p:grpSp>
      <p:grpSp>
        <p:nvGrpSpPr>
          <p:cNvPr id="46" name="Group 28">
            <a:extLst>
              <a:ext uri="{FF2B5EF4-FFF2-40B4-BE49-F238E27FC236}">
                <a16:creationId xmlns:a16="http://schemas.microsoft.com/office/drawing/2014/main" id="{90E3420F-25E4-4596-9408-FB8B8947899E}"/>
              </a:ext>
            </a:extLst>
          </p:cNvPr>
          <p:cNvGrpSpPr/>
          <p:nvPr/>
        </p:nvGrpSpPr>
        <p:grpSpPr>
          <a:xfrm>
            <a:off x="5736708" y="2965774"/>
            <a:ext cx="3231825" cy="737736"/>
            <a:chOff x="660065" y="2071786"/>
            <a:chExt cx="3071654" cy="737736"/>
          </a:xfrm>
        </p:grpSpPr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4CB3C08F-FB53-49E8-BA75-75774C490B4B}"/>
                </a:ext>
              </a:extLst>
            </p:cNvPr>
            <p:cNvSpPr/>
            <p:nvPr/>
          </p:nvSpPr>
          <p:spPr>
            <a:xfrm>
              <a:off x="660065" y="2071786"/>
              <a:ext cx="572448" cy="572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65F4C94C-0D99-4709-9115-656821AE33C8}"/>
                </a:ext>
              </a:extLst>
            </p:cNvPr>
            <p:cNvSpPr/>
            <p:nvPr/>
          </p:nvSpPr>
          <p:spPr>
            <a:xfrm>
              <a:off x="1414701" y="2167808"/>
              <a:ext cx="2317018" cy="64171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US$ </a:t>
              </a:r>
              <a:r>
                <a:rPr lang="en-US" sz="1400" dirty="0">
                  <a:solidFill>
                    <a:srgbClr val="2B2B2D"/>
                  </a:solidFill>
                  <a:latin typeface="Abadi" panose="020B0604020104020204" pitchFamily="34" charset="0"/>
                </a:rPr>
                <a:t>86.46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badi" panose="020B0604020104020204" pitchFamily="34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Productos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 </a:t>
              </a:r>
              <a:r>
                <a:rPr kumimoji="0" lang="es-P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Agroindustrial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badi" panose="020B0604020104020204" pitchFamily="34" charset="0"/>
                </a:rPr>
                <a:t> </a:t>
              </a:r>
            </a:p>
          </p:txBody>
        </p:sp>
      </p:grpSp>
      <p:grpSp>
        <p:nvGrpSpPr>
          <p:cNvPr id="54" name="Group 30">
            <a:extLst>
              <a:ext uri="{FF2B5EF4-FFF2-40B4-BE49-F238E27FC236}">
                <a16:creationId xmlns:a16="http://schemas.microsoft.com/office/drawing/2014/main" id="{65B8B182-06E6-4534-9453-D9E74BA7F2CB}"/>
              </a:ext>
            </a:extLst>
          </p:cNvPr>
          <p:cNvGrpSpPr/>
          <p:nvPr/>
        </p:nvGrpSpPr>
        <p:grpSpPr>
          <a:xfrm>
            <a:off x="5763617" y="3742493"/>
            <a:ext cx="3012418" cy="739061"/>
            <a:chOff x="660065" y="2903194"/>
            <a:chExt cx="3012418" cy="739061"/>
          </a:xfrm>
        </p:grpSpPr>
        <p:sp>
          <p:nvSpPr>
            <p:cNvPr id="55" name="Oval 48">
              <a:extLst>
                <a:ext uri="{FF2B5EF4-FFF2-40B4-BE49-F238E27FC236}">
                  <a16:creationId xmlns:a16="http://schemas.microsoft.com/office/drawing/2014/main" id="{A90CE8A6-2DEE-4F08-A7B3-678C7109F5C8}"/>
                </a:ext>
              </a:extLst>
            </p:cNvPr>
            <p:cNvSpPr/>
            <p:nvPr/>
          </p:nvSpPr>
          <p:spPr>
            <a:xfrm>
              <a:off x="660065" y="2903194"/>
              <a:ext cx="572448" cy="572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9B6B70DE-F744-45CE-8D3F-66A9BF23C668}"/>
                </a:ext>
              </a:extLst>
            </p:cNvPr>
            <p:cNvSpPr/>
            <p:nvPr/>
          </p:nvSpPr>
          <p:spPr>
            <a:xfrm>
              <a:off x="1355465" y="2999515"/>
              <a:ext cx="2317018" cy="64274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US$ </a:t>
              </a:r>
              <a:r>
                <a:rPr lang="en-US" sz="1400" dirty="0">
                  <a:solidFill>
                    <a:srgbClr val="2B2B2D"/>
                  </a:solidFill>
                  <a:latin typeface="Abadi" panose="020B0604020104020204" pitchFamily="34" charset="0"/>
                </a:rPr>
                <a:t>93.66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badi" panose="020B0604020104020204" pitchFamily="34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Productos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 del Mar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 </a:t>
              </a:r>
            </a:p>
          </p:txBody>
        </p:sp>
      </p:grpSp>
      <p:sp>
        <p:nvSpPr>
          <p:cNvPr id="60" name="Text Placeholder 38">
            <a:extLst>
              <a:ext uri="{FF2B5EF4-FFF2-40B4-BE49-F238E27FC236}">
                <a16:creationId xmlns:a16="http://schemas.microsoft.com/office/drawing/2014/main" id="{3AF266DC-7EE7-4BF5-BF77-786FBD1F3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9742" y="610650"/>
            <a:ext cx="572448" cy="3696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200" dirty="0">
                <a:latin typeface="Abadi" panose="020B0604020104020204" pitchFamily="34" charset="0"/>
              </a:rPr>
              <a:t>Año 2018</a:t>
            </a:r>
          </a:p>
        </p:txBody>
      </p:sp>
      <p:sp>
        <p:nvSpPr>
          <p:cNvPr id="35" name="Freeform 63">
            <a:extLst>
              <a:ext uri="{FF2B5EF4-FFF2-40B4-BE49-F238E27FC236}">
                <a16:creationId xmlns:a16="http://schemas.microsoft.com/office/drawing/2014/main" id="{1D85D03E-39E6-46D8-806E-96529C531AD4}"/>
              </a:ext>
            </a:extLst>
          </p:cNvPr>
          <p:cNvSpPr/>
          <p:nvPr/>
        </p:nvSpPr>
        <p:spPr>
          <a:xfrm rot="5400000">
            <a:off x="4074342" y="2818061"/>
            <a:ext cx="278858" cy="1783285"/>
          </a:xfrm>
          <a:custGeom>
            <a:avLst/>
            <a:gdLst>
              <a:gd name="connsiteX0" fmla="*/ 0 w 278858"/>
              <a:gd name="connsiteY0" fmla="*/ 1783285 h 1783285"/>
              <a:gd name="connsiteX1" fmla="*/ 278858 w 278858"/>
              <a:gd name="connsiteY1" fmla="*/ 1257365 h 1783285"/>
              <a:gd name="connsiteX2" fmla="*/ 278858 w 278858"/>
              <a:gd name="connsiteY2" fmla="*/ 0 h 1783285"/>
              <a:gd name="connsiteX3" fmla="*/ 244 w 278858"/>
              <a:gd name="connsiteY3" fmla="*/ 1115123 h 1783285"/>
              <a:gd name="connsiteX4" fmla="*/ 0 w 278858"/>
              <a:gd name="connsiteY4" fmla="*/ 1783285 h 17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58" h="1783285">
                <a:moveTo>
                  <a:pt x="0" y="1783285"/>
                </a:moveTo>
                <a:lnTo>
                  <a:pt x="278858" y="1257365"/>
                </a:lnTo>
                <a:lnTo>
                  <a:pt x="278858" y="0"/>
                </a:lnTo>
                <a:lnTo>
                  <a:pt x="244" y="1115123"/>
                </a:lnTo>
                <a:lnTo>
                  <a:pt x="0" y="178328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2EEEFF3E-63F1-4669-89D5-7A4183943771}"/>
              </a:ext>
            </a:extLst>
          </p:cNvPr>
          <p:cNvSpPr/>
          <p:nvPr/>
        </p:nvSpPr>
        <p:spPr>
          <a:xfrm>
            <a:off x="1280847" y="1009472"/>
            <a:ext cx="673928" cy="254150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3" name="Freeform 59">
            <a:extLst>
              <a:ext uri="{FF2B5EF4-FFF2-40B4-BE49-F238E27FC236}">
                <a16:creationId xmlns:a16="http://schemas.microsoft.com/office/drawing/2014/main" id="{858C2CB1-4D7B-4F4A-9624-9FB84ECC3D53}"/>
              </a:ext>
            </a:extLst>
          </p:cNvPr>
          <p:cNvSpPr/>
          <p:nvPr/>
        </p:nvSpPr>
        <p:spPr>
          <a:xfrm rot="16200000" flipH="1">
            <a:off x="947970" y="2821481"/>
            <a:ext cx="315065" cy="1738283"/>
          </a:xfrm>
          <a:custGeom>
            <a:avLst/>
            <a:gdLst>
              <a:gd name="connsiteX0" fmla="*/ 0 w 278858"/>
              <a:gd name="connsiteY0" fmla="*/ 1783285 h 1783285"/>
              <a:gd name="connsiteX1" fmla="*/ 278858 w 278858"/>
              <a:gd name="connsiteY1" fmla="*/ 1257365 h 1783285"/>
              <a:gd name="connsiteX2" fmla="*/ 278858 w 278858"/>
              <a:gd name="connsiteY2" fmla="*/ 0 h 1783285"/>
              <a:gd name="connsiteX3" fmla="*/ 244 w 278858"/>
              <a:gd name="connsiteY3" fmla="*/ 1115123 h 1783285"/>
              <a:gd name="connsiteX4" fmla="*/ 0 w 278858"/>
              <a:gd name="connsiteY4" fmla="*/ 1783285 h 17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58" h="1783285">
                <a:moveTo>
                  <a:pt x="0" y="1783285"/>
                </a:moveTo>
                <a:lnTo>
                  <a:pt x="278858" y="1257365"/>
                </a:lnTo>
                <a:lnTo>
                  <a:pt x="278858" y="0"/>
                </a:lnTo>
                <a:lnTo>
                  <a:pt x="244" y="1115123"/>
                </a:lnTo>
                <a:lnTo>
                  <a:pt x="0" y="17832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2" tIns="45716" rIns="91432" bIns="45716" rtlCol="0" anchor="ctr">
            <a:no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67CA64B3-1EAF-474F-8D15-56F04C901B65}"/>
              </a:ext>
            </a:extLst>
          </p:cNvPr>
          <p:cNvSpPr/>
          <p:nvPr/>
        </p:nvSpPr>
        <p:spPr>
          <a:xfrm>
            <a:off x="226466" y="3836171"/>
            <a:ext cx="1234635" cy="13373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 anchorCtr="0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US$</a:t>
            </a:r>
            <a:r>
              <a:rPr lang="en-US" sz="1400" dirty="0">
                <a:solidFill>
                  <a:srgbClr val="FFFFFF"/>
                </a:solidFill>
                <a:latin typeface="Abadi" panose="020B0604020104020204" pitchFamily="34" charset="0"/>
              </a:rPr>
              <a:t>149.47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Productos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  <a:r>
              <a:rPr kumimoji="0" lang="es-P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Industriales</a:t>
            </a: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id="{F0180D4E-B3E0-44B2-B9F5-C109C88EAE38}"/>
              </a:ext>
            </a:extLst>
          </p:cNvPr>
          <p:cNvGrpSpPr/>
          <p:nvPr/>
        </p:nvGrpSpPr>
        <p:grpSpPr>
          <a:xfrm>
            <a:off x="5657870" y="1371023"/>
            <a:ext cx="3012418" cy="572448"/>
            <a:chOff x="660065" y="3734602"/>
            <a:chExt cx="3012418" cy="572448"/>
          </a:xfrm>
        </p:grpSpPr>
        <p:sp>
          <p:nvSpPr>
            <p:cNvPr id="66" name="Oval 49">
              <a:extLst>
                <a:ext uri="{FF2B5EF4-FFF2-40B4-BE49-F238E27FC236}">
                  <a16:creationId xmlns:a16="http://schemas.microsoft.com/office/drawing/2014/main" id="{7E87BCF2-EAE2-4FAC-B235-12ECB99CE3E2}"/>
                </a:ext>
              </a:extLst>
            </p:cNvPr>
            <p:cNvSpPr/>
            <p:nvPr/>
          </p:nvSpPr>
          <p:spPr>
            <a:xfrm>
              <a:off x="660065" y="3734602"/>
              <a:ext cx="572448" cy="5724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7599828F-4E6C-4455-8890-7CD1D41D2771}"/>
                </a:ext>
              </a:extLst>
            </p:cNvPr>
            <p:cNvSpPr/>
            <p:nvPr/>
          </p:nvSpPr>
          <p:spPr>
            <a:xfrm>
              <a:off x="1355465" y="3830774"/>
              <a:ext cx="2317018" cy="459613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US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$ </a:t>
              </a:r>
              <a:r>
                <a:rPr lang="en-US" sz="1400" dirty="0">
                  <a:solidFill>
                    <a:srgbClr val="2B2B2D"/>
                  </a:solidFill>
                  <a:latin typeface="Abadi" panose="020B0604020104020204" pitchFamily="34" charset="0"/>
                </a:rPr>
                <a:t>167.98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badi" panose="020B0604020104020204" pitchFamily="34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Productos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 </a:t>
              </a:r>
              <a:r>
                <a:rPr kumimoji="0" lang="es-P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badi" panose="020B0604020104020204" pitchFamily="34" charset="0"/>
                </a:rPr>
                <a:t>Industriales</a:t>
              </a: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4179B7B-680A-4900-93C2-0CDE39AB0123}"/>
              </a:ext>
            </a:extLst>
          </p:cNvPr>
          <p:cNvSpPr/>
          <p:nvPr/>
        </p:nvSpPr>
        <p:spPr>
          <a:xfrm>
            <a:off x="5105414" y="4764657"/>
            <a:ext cx="40125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libri" panose="020F0502020204030204" pitchFamily="34" charset="0"/>
              </a:rPr>
              <a:t>Fuente: Contraloría General de la República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libri" panose="020F0502020204030204" pitchFamily="34" charset="0"/>
              </a:rPr>
              <a:t>Elaborado por: Dirección Nacional de Exportaciones-Departamento de Levantamiento y Análisis de Información Comercial</a:t>
            </a:r>
          </a:p>
        </p:txBody>
      </p:sp>
      <p:pic>
        <p:nvPicPr>
          <p:cNvPr id="72" name="Picture 4" descr="Imagen relacionada">
            <a:extLst>
              <a:ext uri="{FF2B5EF4-FFF2-40B4-BE49-F238E27FC236}">
                <a16:creationId xmlns:a16="http://schemas.microsoft.com/office/drawing/2014/main" id="{D08CF16C-DA14-4A54-B451-ADEF87DE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69" y="3850911"/>
            <a:ext cx="370554" cy="3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Imagen relacionada">
            <a:extLst>
              <a:ext uri="{FF2B5EF4-FFF2-40B4-BE49-F238E27FC236}">
                <a16:creationId xmlns:a16="http://schemas.microsoft.com/office/drawing/2014/main" id="{E2697816-20D7-4FD5-9899-942A52670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68" y="3044137"/>
            <a:ext cx="379158" cy="3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Imagen relacionada">
            <a:extLst>
              <a:ext uri="{FF2B5EF4-FFF2-40B4-BE49-F238E27FC236}">
                <a16:creationId xmlns:a16="http://schemas.microsoft.com/office/drawing/2014/main" id="{7F24CCE6-5E37-42CF-88CC-A12F79E8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70" y="2206126"/>
            <a:ext cx="532553" cy="5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33">
            <a:extLst>
              <a:ext uri="{FF2B5EF4-FFF2-40B4-BE49-F238E27FC236}">
                <a16:creationId xmlns:a16="http://schemas.microsoft.com/office/drawing/2014/main" id="{37BF4362-ED06-4477-A573-497913DCBD33}"/>
              </a:ext>
            </a:extLst>
          </p:cNvPr>
          <p:cNvSpPr>
            <a:spLocks noEditPoints="1"/>
          </p:cNvSpPr>
          <p:nvPr/>
        </p:nvSpPr>
        <p:spPr bwMode="auto">
          <a:xfrm>
            <a:off x="5763617" y="1431129"/>
            <a:ext cx="392284" cy="369686"/>
          </a:xfrm>
          <a:custGeom>
            <a:avLst/>
            <a:gdLst>
              <a:gd name="T0" fmla="*/ 319 w 577"/>
              <a:gd name="T1" fmla="*/ 583 h 693"/>
              <a:gd name="T2" fmla="*/ 242 w 577"/>
              <a:gd name="T3" fmla="*/ 444 h 693"/>
              <a:gd name="T4" fmla="*/ 242 w 577"/>
              <a:gd name="T5" fmla="*/ 590 h 693"/>
              <a:gd name="T6" fmla="*/ 305 w 577"/>
              <a:gd name="T7" fmla="*/ 576 h 693"/>
              <a:gd name="T8" fmla="*/ 361 w 577"/>
              <a:gd name="T9" fmla="*/ 590 h 693"/>
              <a:gd name="T10" fmla="*/ 439 w 577"/>
              <a:gd name="T11" fmla="*/ 451 h 693"/>
              <a:gd name="T12" fmla="*/ 354 w 577"/>
              <a:gd name="T13" fmla="*/ 451 h 693"/>
              <a:gd name="T14" fmla="*/ 368 w 577"/>
              <a:gd name="T15" fmla="*/ 458 h 693"/>
              <a:gd name="T16" fmla="*/ 368 w 577"/>
              <a:gd name="T17" fmla="*/ 576 h 693"/>
              <a:gd name="T18" fmla="*/ 193 w 577"/>
              <a:gd name="T19" fmla="*/ 590 h 693"/>
              <a:gd name="T20" fmla="*/ 193 w 577"/>
              <a:gd name="T21" fmla="*/ 444 h 693"/>
              <a:gd name="T22" fmla="*/ 117 w 577"/>
              <a:gd name="T23" fmla="*/ 583 h 693"/>
              <a:gd name="T24" fmla="*/ 186 w 577"/>
              <a:gd name="T25" fmla="*/ 458 h 693"/>
              <a:gd name="T26" fmla="*/ 131 w 577"/>
              <a:gd name="T27" fmla="*/ 458 h 693"/>
              <a:gd name="T28" fmla="*/ 423 w 577"/>
              <a:gd name="T29" fmla="*/ 24 h 693"/>
              <a:gd name="T30" fmla="*/ 133 w 577"/>
              <a:gd name="T31" fmla="*/ 127 h 693"/>
              <a:gd name="T32" fmla="*/ 113 w 577"/>
              <a:gd name="T33" fmla="*/ 168 h 693"/>
              <a:gd name="T34" fmla="*/ 20 w 577"/>
              <a:gd name="T35" fmla="*/ 287 h 693"/>
              <a:gd name="T36" fmla="*/ 0 w 577"/>
              <a:gd name="T37" fmla="*/ 676 h 693"/>
              <a:gd name="T38" fmla="*/ 489 w 577"/>
              <a:gd name="T39" fmla="*/ 676 h 693"/>
              <a:gd name="T40" fmla="*/ 131 w 577"/>
              <a:gd name="T41" fmla="*/ 388 h 693"/>
              <a:gd name="T42" fmla="*/ 143 w 577"/>
              <a:gd name="T43" fmla="*/ 280 h 693"/>
              <a:gd name="T44" fmla="*/ 274 w 577"/>
              <a:gd name="T45" fmla="*/ 234 h 693"/>
              <a:gd name="T46" fmla="*/ 456 w 577"/>
              <a:gd name="T47" fmla="*/ 234 h 693"/>
              <a:gd name="T48" fmla="*/ 524 w 577"/>
              <a:gd name="T49" fmla="*/ 95 h 693"/>
              <a:gd name="T50" fmla="*/ 117 w 577"/>
              <a:gd name="T51" fmla="*/ 395 h 693"/>
              <a:gd name="T52" fmla="*/ 475 w 577"/>
              <a:gd name="T53" fmla="*/ 405 h 693"/>
              <a:gd name="T54" fmla="*/ 17 w 577"/>
              <a:gd name="T55" fmla="*/ 679 h 693"/>
              <a:gd name="T56" fmla="*/ 17 w 577"/>
              <a:gd name="T57" fmla="*/ 301 h 693"/>
              <a:gd name="T58" fmla="*/ 114 w 577"/>
              <a:gd name="T59" fmla="*/ 301 h 693"/>
              <a:gd name="T60" fmla="*/ 456 w 577"/>
              <a:gd name="T61" fmla="*/ 220 h 693"/>
              <a:gd name="T62" fmla="*/ 397 w 577"/>
              <a:gd name="T63" fmla="*/ 197 h 693"/>
              <a:gd name="T64" fmla="*/ 275 w 577"/>
              <a:gd name="T65" fmla="*/ 217 h 693"/>
              <a:gd name="T66" fmla="*/ 221 w 577"/>
              <a:gd name="T67" fmla="*/ 270 h 693"/>
              <a:gd name="T68" fmla="*/ 138 w 577"/>
              <a:gd name="T69" fmla="*/ 263 h 693"/>
              <a:gd name="T70" fmla="*/ 34 w 577"/>
              <a:gd name="T71" fmla="*/ 287 h 693"/>
              <a:gd name="T72" fmla="*/ 79 w 577"/>
              <a:gd name="T73" fmla="*/ 216 h 693"/>
              <a:gd name="T74" fmla="*/ 135 w 577"/>
              <a:gd name="T75" fmla="*/ 182 h 693"/>
              <a:gd name="T76" fmla="*/ 147 w 577"/>
              <a:gd name="T77" fmla="*/ 127 h 693"/>
              <a:gd name="T78" fmla="*/ 360 w 577"/>
              <a:gd name="T79" fmla="*/ 67 h 693"/>
              <a:gd name="T80" fmla="*/ 497 w 577"/>
              <a:gd name="T81" fmla="*/ 107 h 693"/>
              <a:gd name="T82" fmla="*/ 524 w 577"/>
              <a:gd name="T83" fmla="*/ 109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7" h="693">
                <a:moveTo>
                  <a:pt x="242" y="590"/>
                </a:moveTo>
                <a:cubicBezTo>
                  <a:pt x="312" y="590"/>
                  <a:pt x="312" y="590"/>
                  <a:pt x="312" y="590"/>
                </a:cubicBezTo>
                <a:cubicBezTo>
                  <a:pt x="316" y="590"/>
                  <a:pt x="319" y="587"/>
                  <a:pt x="319" y="583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19" y="447"/>
                  <a:pt x="316" y="444"/>
                  <a:pt x="312" y="444"/>
                </a:cubicBezTo>
                <a:cubicBezTo>
                  <a:pt x="242" y="444"/>
                  <a:pt x="242" y="444"/>
                  <a:pt x="242" y="444"/>
                </a:cubicBezTo>
                <a:cubicBezTo>
                  <a:pt x="238" y="444"/>
                  <a:pt x="235" y="447"/>
                  <a:pt x="235" y="451"/>
                </a:cubicBezTo>
                <a:cubicBezTo>
                  <a:pt x="235" y="583"/>
                  <a:pt x="235" y="583"/>
                  <a:pt x="235" y="583"/>
                </a:cubicBezTo>
                <a:cubicBezTo>
                  <a:pt x="235" y="587"/>
                  <a:pt x="238" y="590"/>
                  <a:pt x="242" y="590"/>
                </a:cubicBezTo>
                <a:close/>
                <a:moveTo>
                  <a:pt x="249" y="458"/>
                </a:moveTo>
                <a:cubicBezTo>
                  <a:pt x="305" y="458"/>
                  <a:pt x="305" y="458"/>
                  <a:pt x="305" y="458"/>
                </a:cubicBezTo>
                <a:cubicBezTo>
                  <a:pt x="305" y="576"/>
                  <a:pt x="305" y="576"/>
                  <a:pt x="305" y="576"/>
                </a:cubicBezTo>
                <a:cubicBezTo>
                  <a:pt x="249" y="576"/>
                  <a:pt x="249" y="576"/>
                  <a:pt x="249" y="576"/>
                </a:cubicBezTo>
                <a:lnTo>
                  <a:pt x="249" y="458"/>
                </a:lnTo>
                <a:close/>
                <a:moveTo>
                  <a:pt x="361" y="590"/>
                </a:moveTo>
                <a:cubicBezTo>
                  <a:pt x="432" y="590"/>
                  <a:pt x="432" y="590"/>
                  <a:pt x="432" y="590"/>
                </a:cubicBezTo>
                <a:cubicBezTo>
                  <a:pt x="436" y="590"/>
                  <a:pt x="439" y="587"/>
                  <a:pt x="439" y="583"/>
                </a:cubicBezTo>
                <a:cubicBezTo>
                  <a:pt x="439" y="451"/>
                  <a:pt x="439" y="451"/>
                  <a:pt x="439" y="451"/>
                </a:cubicBezTo>
                <a:cubicBezTo>
                  <a:pt x="439" y="447"/>
                  <a:pt x="436" y="444"/>
                  <a:pt x="432" y="444"/>
                </a:cubicBezTo>
                <a:cubicBezTo>
                  <a:pt x="361" y="444"/>
                  <a:pt x="361" y="444"/>
                  <a:pt x="361" y="444"/>
                </a:cubicBezTo>
                <a:cubicBezTo>
                  <a:pt x="358" y="444"/>
                  <a:pt x="354" y="447"/>
                  <a:pt x="354" y="451"/>
                </a:cubicBezTo>
                <a:cubicBezTo>
                  <a:pt x="354" y="583"/>
                  <a:pt x="354" y="583"/>
                  <a:pt x="354" y="583"/>
                </a:cubicBezTo>
                <a:cubicBezTo>
                  <a:pt x="354" y="587"/>
                  <a:pt x="358" y="590"/>
                  <a:pt x="361" y="590"/>
                </a:cubicBezTo>
                <a:close/>
                <a:moveTo>
                  <a:pt x="368" y="458"/>
                </a:moveTo>
                <a:cubicBezTo>
                  <a:pt x="425" y="458"/>
                  <a:pt x="425" y="458"/>
                  <a:pt x="425" y="458"/>
                </a:cubicBezTo>
                <a:cubicBezTo>
                  <a:pt x="425" y="576"/>
                  <a:pt x="425" y="576"/>
                  <a:pt x="425" y="576"/>
                </a:cubicBezTo>
                <a:cubicBezTo>
                  <a:pt x="368" y="576"/>
                  <a:pt x="368" y="576"/>
                  <a:pt x="368" y="576"/>
                </a:cubicBezTo>
                <a:lnTo>
                  <a:pt x="368" y="458"/>
                </a:lnTo>
                <a:close/>
                <a:moveTo>
                  <a:pt x="124" y="590"/>
                </a:moveTo>
                <a:cubicBezTo>
                  <a:pt x="193" y="590"/>
                  <a:pt x="193" y="590"/>
                  <a:pt x="193" y="590"/>
                </a:cubicBezTo>
                <a:cubicBezTo>
                  <a:pt x="197" y="590"/>
                  <a:pt x="200" y="587"/>
                  <a:pt x="200" y="583"/>
                </a:cubicBezTo>
                <a:cubicBezTo>
                  <a:pt x="200" y="451"/>
                  <a:pt x="200" y="451"/>
                  <a:pt x="200" y="451"/>
                </a:cubicBezTo>
                <a:cubicBezTo>
                  <a:pt x="200" y="447"/>
                  <a:pt x="197" y="444"/>
                  <a:pt x="193" y="444"/>
                </a:cubicBezTo>
                <a:cubicBezTo>
                  <a:pt x="124" y="444"/>
                  <a:pt x="124" y="444"/>
                  <a:pt x="124" y="444"/>
                </a:cubicBezTo>
                <a:cubicBezTo>
                  <a:pt x="120" y="444"/>
                  <a:pt x="117" y="447"/>
                  <a:pt x="117" y="451"/>
                </a:cubicBezTo>
                <a:cubicBezTo>
                  <a:pt x="117" y="583"/>
                  <a:pt x="117" y="583"/>
                  <a:pt x="117" y="583"/>
                </a:cubicBezTo>
                <a:cubicBezTo>
                  <a:pt x="117" y="587"/>
                  <a:pt x="120" y="590"/>
                  <a:pt x="124" y="590"/>
                </a:cubicBezTo>
                <a:close/>
                <a:moveTo>
                  <a:pt x="131" y="458"/>
                </a:moveTo>
                <a:cubicBezTo>
                  <a:pt x="186" y="458"/>
                  <a:pt x="186" y="458"/>
                  <a:pt x="186" y="458"/>
                </a:cubicBezTo>
                <a:cubicBezTo>
                  <a:pt x="186" y="576"/>
                  <a:pt x="186" y="576"/>
                  <a:pt x="186" y="576"/>
                </a:cubicBezTo>
                <a:cubicBezTo>
                  <a:pt x="131" y="576"/>
                  <a:pt x="131" y="576"/>
                  <a:pt x="131" y="576"/>
                </a:cubicBezTo>
                <a:lnTo>
                  <a:pt x="131" y="458"/>
                </a:lnTo>
                <a:close/>
                <a:moveTo>
                  <a:pt x="524" y="95"/>
                </a:moveTo>
                <a:cubicBezTo>
                  <a:pt x="519" y="95"/>
                  <a:pt x="514" y="96"/>
                  <a:pt x="510" y="97"/>
                </a:cubicBezTo>
                <a:cubicBezTo>
                  <a:pt x="502" y="56"/>
                  <a:pt x="466" y="24"/>
                  <a:pt x="423" y="24"/>
                </a:cubicBezTo>
                <a:cubicBezTo>
                  <a:pt x="399" y="24"/>
                  <a:pt x="377" y="33"/>
                  <a:pt x="361" y="49"/>
                </a:cubicBezTo>
                <a:cubicBezTo>
                  <a:pt x="337" y="18"/>
                  <a:pt x="300" y="0"/>
                  <a:pt x="260" y="0"/>
                </a:cubicBezTo>
                <a:cubicBezTo>
                  <a:pt x="190" y="0"/>
                  <a:pt x="133" y="57"/>
                  <a:pt x="133" y="127"/>
                </a:cubicBezTo>
                <a:cubicBezTo>
                  <a:pt x="133" y="138"/>
                  <a:pt x="134" y="149"/>
                  <a:pt x="137" y="159"/>
                </a:cubicBezTo>
                <a:cubicBezTo>
                  <a:pt x="133" y="162"/>
                  <a:pt x="130" y="166"/>
                  <a:pt x="127" y="170"/>
                </a:cubicBezTo>
                <a:cubicBezTo>
                  <a:pt x="122" y="169"/>
                  <a:pt x="118" y="168"/>
                  <a:pt x="113" y="168"/>
                </a:cubicBezTo>
                <a:cubicBezTo>
                  <a:pt x="86" y="168"/>
                  <a:pt x="65" y="189"/>
                  <a:pt x="65" y="216"/>
                </a:cubicBezTo>
                <a:cubicBezTo>
                  <a:pt x="65" y="218"/>
                  <a:pt x="65" y="220"/>
                  <a:pt x="66" y="222"/>
                </a:cubicBezTo>
                <a:cubicBezTo>
                  <a:pt x="40" y="234"/>
                  <a:pt x="23" y="259"/>
                  <a:pt x="20" y="287"/>
                </a:cubicBezTo>
                <a:cubicBezTo>
                  <a:pt x="17" y="287"/>
                  <a:pt x="17" y="287"/>
                  <a:pt x="17" y="287"/>
                </a:cubicBezTo>
                <a:cubicBezTo>
                  <a:pt x="8" y="287"/>
                  <a:pt x="0" y="295"/>
                  <a:pt x="0" y="304"/>
                </a:cubicBezTo>
                <a:cubicBezTo>
                  <a:pt x="0" y="676"/>
                  <a:pt x="0" y="676"/>
                  <a:pt x="0" y="676"/>
                </a:cubicBezTo>
                <a:cubicBezTo>
                  <a:pt x="0" y="685"/>
                  <a:pt x="8" y="693"/>
                  <a:pt x="17" y="693"/>
                </a:cubicBezTo>
                <a:cubicBezTo>
                  <a:pt x="472" y="693"/>
                  <a:pt x="472" y="693"/>
                  <a:pt x="472" y="693"/>
                </a:cubicBezTo>
                <a:cubicBezTo>
                  <a:pt x="482" y="693"/>
                  <a:pt x="489" y="685"/>
                  <a:pt x="489" y="676"/>
                </a:cubicBezTo>
                <a:cubicBezTo>
                  <a:pt x="489" y="405"/>
                  <a:pt x="489" y="405"/>
                  <a:pt x="489" y="405"/>
                </a:cubicBezTo>
                <a:cubicBezTo>
                  <a:pt x="489" y="396"/>
                  <a:pt x="482" y="388"/>
                  <a:pt x="472" y="388"/>
                </a:cubicBezTo>
                <a:cubicBezTo>
                  <a:pt x="131" y="388"/>
                  <a:pt x="131" y="388"/>
                  <a:pt x="131" y="388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1" y="301"/>
                  <a:pt x="130" y="297"/>
                  <a:pt x="128" y="295"/>
                </a:cubicBezTo>
                <a:cubicBezTo>
                  <a:pt x="134" y="291"/>
                  <a:pt x="139" y="286"/>
                  <a:pt x="143" y="280"/>
                </a:cubicBezTo>
                <a:cubicBezTo>
                  <a:pt x="157" y="287"/>
                  <a:pt x="172" y="291"/>
                  <a:pt x="188" y="291"/>
                </a:cubicBezTo>
                <a:cubicBezTo>
                  <a:pt x="201" y="291"/>
                  <a:pt x="214" y="288"/>
                  <a:pt x="227" y="282"/>
                </a:cubicBezTo>
                <a:cubicBezTo>
                  <a:pt x="248" y="273"/>
                  <a:pt x="265" y="255"/>
                  <a:pt x="274" y="234"/>
                </a:cubicBezTo>
                <a:cubicBezTo>
                  <a:pt x="299" y="248"/>
                  <a:pt x="329" y="252"/>
                  <a:pt x="357" y="244"/>
                </a:cubicBezTo>
                <a:cubicBezTo>
                  <a:pt x="375" y="238"/>
                  <a:pt x="391" y="227"/>
                  <a:pt x="404" y="212"/>
                </a:cubicBezTo>
                <a:cubicBezTo>
                  <a:pt x="418" y="226"/>
                  <a:pt x="436" y="234"/>
                  <a:pt x="456" y="234"/>
                </a:cubicBezTo>
                <a:cubicBezTo>
                  <a:pt x="480" y="234"/>
                  <a:pt x="503" y="222"/>
                  <a:pt x="517" y="202"/>
                </a:cubicBezTo>
                <a:cubicBezTo>
                  <a:pt x="549" y="206"/>
                  <a:pt x="577" y="181"/>
                  <a:pt x="577" y="149"/>
                </a:cubicBezTo>
                <a:cubicBezTo>
                  <a:pt x="577" y="119"/>
                  <a:pt x="553" y="95"/>
                  <a:pt x="524" y="95"/>
                </a:cubicBezTo>
                <a:close/>
                <a:moveTo>
                  <a:pt x="114" y="301"/>
                </a:moveTo>
                <a:cubicBezTo>
                  <a:pt x="115" y="301"/>
                  <a:pt x="117" y="302"/>
                  <a:pt x="117" y="304"/>
                </a:cubicBezTo>
                <a:cubicBezTo>
                  <a:pt x="117" y="395"/>
                  <a:pt x="117" y="395"/>
                  <a:pt x="117" y="395"/>
                </a:cubicBezTo>
                <a:cubicBezTo>
                  <a:pt x="117" y="399"/>
                  <a:pt x="120" y="402"/>
                  <a:pt x="124" y="402"/>
                </a:cubicBezTo>
                <a:cubicBezTo>
                  <a:pt x="472" y="402"/>
                  <a:pt x="472" y="402"/>
                  <a:pt x="472" y="402"/>
                </a:cubicBezTo>
                <a:cubicBezTo>
                  <a:pt x="474" y="402"/>
                  <a:pt x="475" y="403"/>
                  <a:pt x="475" y="405"/>
                </a:cubicBezTo>
                <a:cubicBezTo>
                  <a:pt x="475" y="676"/>
                  <a:pt x="475" y="676"/>
                  <a:pt x="475" y="676"/>
                </a:cubicBezTo>
                <a:cubicBezTo>
                  <a:pt x="475" y="678"/>
                  <a:pt x="474" y="679"/>
                  <a:pt x="472" y="679"/>
                </a:cubicBezTo>
                <a:cubicBezTo>
                  <a:pt x="17" y="679"/>
                  <a:pt x="17" y="679"/>
                  <a:pt x="17" y="679"/>
                </a:cubicBezTo>
                <a:cubicBezTo>
                  <a:pt x="15" y="679"/>
                  <a:pt x="14" y="678"/>
                  <a:pt x="14" y="676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14" y="302"/>
                  <a:pt x="15" y="301"/>
                  <a:pt x="17" y="301"/>
                </a:cubicBezTo>
                <a:cubicBezTo>
                  <a:pt x="27" y="301"/>
                  <a:pt x="27" y="301"/>
                  <a:pt x="27" y="301"/>
                </a:cubicBezTo>
                <a:cubicBezTo>
                  <a:pt x="106" y="301"/>
                  <a:pt x="106" y="301"/>
                  <a:pt x="106" y="301"/>
                </a:cubicBezTo>
                <a:lnTo>
                  <a:pt x="114" y="301"/>
                </a:lnTo>
                <a:close/>
                <a:moveTo>
                  <a:pt x="515" y="188"/>
                </a:moveTo>
                <a:cubicBezTo>
                  <a:pt x="512" y="187"/>
                  <a:pt x="509" y="188"/>
                  <a:pt x="507" y="191"/>
                </a:cubicBezTo>
                <a:cubicBezTo>
                  <a:pt x="496" y="209"/>
                  <a:pt x="477" y="220"/>
                  <a:pt x="456" y="220"/>
                </a:cubicBezTo>
                <a:cubicBezTo>
                  <a:pt x="437" y="220"/>
                  <a:pt x="420" y="211"/>
                  <a:pt x="409" y="197"/>
                </a:cubicBezTo>
                <a:cubicBezTo>
                  <a:pt x="407" y="195"/>
                  <a:pt x="405" y="194"/>
                  <a:pt x="403" y="194"/>
                </a:cubicBezTo>
                <a:cubicBezTo>
                  <a:pt x="401" y="194"/>
                  <a:pt x="399" y="195"/>
                  <a:pt x="397" y="197"/>
                </a:cubicBezTo>
                <a:cubicBezTo>
                  <a:pt x="386" y="213"/>
                  <a:pt x="371" y="224"/>
                  <a:pt x="353" y="230"/>
                </a:cubicBezTo>
                <a:cubicBezTo>
                  <a:pt x="344" y="233"/>
                  <a:pt x="335" y="234"/>
                  <a:pt x="326" y="234"/>
                </a:cubicBezTo>
                <a:cubicBezTo>
                  <a:pt x="308" y="234"/>
                  <a:pt x="290" y="228"/>
                  <a:pt x="275" y="217"/>
                </a:cubicBezTo>
                <a:cubicBezTo>
                  <a:pt x="273" y="216"/>
                  <a:pt x="271" y="216"/>
                  <a:pt x="269" y="216"/>
                </a:cubicBezTo>
                <a:cubicBezTo>
                  <a:pt x="267" y="217"/>
                  <a:pt x="265" y="219"/>
                  <a:pt x="264" y="221"/>
                </a:cubicBezTo>
                <a:cubicBezTo>
                  <a:pt x="257" y="242"/>
                  <a:pt x="242" y="260"/>
                  <a:pt x="221" y="270"/>
                </a:cubicBezTo>
                <a:cubicBezTo>
                  <a:pt x="210" y="274"/>
                  <a:pt x="199" y="277"/>
                  <a:pt x="188" y="277"/>
                </a:cubicBezTo>
                <a:cubicBezTo>
                  <a:pt x="172" y="277"/>
                  <a:pt x="157" y="272"/>
                  <a:pt x="144" y="264"/>
                </a:cubicBezTo>
                <a:cubicBezTo>
                  <a:pt x="142" y="263"/>
                  <a:pt x="140" y="262"/>
                  <a:pt x="138" y="263"/>
                </a:cubicBezTo>
                <a:cubicBezTo>
                  <a:pt x="136" y="264"/>
                  <a:pt x="134" y="265"/>
                  <a:pt x="134" y="267"/>
                </a:cubicBezTo>
                <a:cubicBezTo>
                  <a:pt x="129" y="279"/>
                  <a:pt x="118" y="287"/>
                  <a:pt x="106" y="287"/>
                </a:cubicBezTo>
                <a:cubicBezTo>
                  <a:pt x="34" y="287"/>
                  <a:pt x="34" y="287"/>
                  <a:pt x="34" y="287"/>
                </a:cubicBezTo>
                <a:cubicBezTo>
                  <a:pt x="37" y="263"/>
                  <a:pt x="53" y="242"/>
                  <a:pt x="76" y="233"/>
                </a:cubicBezTo>
                <a:cubicBezTo>
                  <a:pt x="79" y="232"/>
                  <a:pt x="81" y="228"/>
                  <a:pt x="80" y="225"/>
                </a:cubicBezTo>
                <a:cubicBezTo>
                  <a:pt x="79" y="222"/>
                  <a:pt x="79" y="219"/>
                  <a:pt x="79" y="216"/>
                </a:cubicBezTo>
                <a:cubicBezTo>
                  <a:pt x="79" y="197"/>
                  <a:pt x="94" y="182"/>
                  <a:pt x="113" y="182"/>
                </a:cubicBezTo>
                <a:cubicBezTo>
                  <a:pt x="118" y="182"/>
                  <a:pt x="122" y="183"/>
                  <a:pt x="127" y="185"/>
                </a:cubicBezTo>
                <a:cubicBezTo>
                  <a:pt x="130" y="186"/>
                  <a:pt x="133" y="185"/>
                  <a:pt x="135" y="182"/>
                </a:cubicBezTo>
                <a:cubicBezTo>
                  <a:pt x="139" y="177"/>
                  <a:pt x="144" y="172"/>
                  <a:pt x="149" y="167"/>
                </a:cubicBezTo>
                <a:cubicBezTo>
                  <a:pt x="152" y="166"/>
                  <a:pt x="153" y="163"/>
                  <a:pt x="152" y="160"/>
                </a:cubicBezTo>
                <a:cubicBezTo>
                  <a:pt x="149" y="149"/>
                  <a:pt x="147" y="138"/>
                  <a:pt x="147" y="127"/>
                </a:cubicBezTo>
                <a:cubicBezTo>
                  <a:pt x="147" y="64"/>
                  <a:pt x="198" y="14"/>
                  <a:pt x="260" y="14"/>
                </a:cubicBezTo>
                <a:cubicBezTo>
                  <a:pt x="298" y="14"/>
                  <a:pt x="333" y="33"/>
                  <a:pt x="354" y="64"/>
                </a:cubicBezTo>
                <a:cubicBezTo>
                  <a:pt x="356" y="66"/>
                  <a:pt x="358" y="67"/>
                  <a:pt x="360" y="67"/>
                </a:cubicBezTo>
                <a:cubicBezTo>
                  <a:pt x="362" y="68"/>
                  <a:pt x="364" y="67"/>
                  <a:pt x="365" y="65"/>
                </a:cubicBezTo>
                <a:cubicBezTo>
                  <a:pt x="380" y="48"/>
                  <a:pt x="401" y="38"/>
                  <a:pt x="423" y="38"/>
                </a:cubicBezTo>
                <a:cubicBezTo>
                  <a:pt x="462" y="38"/>
                  <a:pt x="494" y="69"/>
                  <a:pt x="497" y="107"/>
                </a:cubicBezTo>
                <a:cubicBezTo>
                  <a:pt x="497" y="110"/>
                  <a:pt x="498" y="112"/>
                  <a:pt x="500" y="113"/>
                </a:cubicBezTo>
                <a:cubicBezTo>
                  <a:pt x="502" y="114"/>
                  <a:pt x="505" y="114"/>
                  <a:pt x="507" y="113"/>
                </a:cubicBezTo>
                <a:cubicBezTo>
                  <a:pt x="512" y="111"/>
                  <a:pt x="518" y="109"/>
                  <a:pt x="524" y="109"/>
                </a:cubicBezTo>
                <a:cubicBezTo>
                  <a:pt x="545" y="109"/>
                  <a:pt x="563" y="127"/>
                  <a:pt x="563" y="149"/>
                </a:cubicBezTo>
                <a:cubicBezTo>
                  <a:pt x="563" y="174"/>
                  <a:pt x="541" y="193"/>
                  <a:pt x="515" y="18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7" name="Freeform 33">
            <a:extLst>
              <a:ext uri="{FF2B5EF4-FFF2-40B4-BE49-F238E27FC236}">
                <a16:creationId xmlns:a16="http://schemas.microsoft.com/office/drawing/2014/main" id="{AD3C6D45-484B-44A1-9F26-71C5CD3F98E9}"/>
              </a:ext>
            </a:extLst>
          </p:cNvPr>
          <p:cNvSpPr>
            <a:spLocks noEditPoints="1"/>
          </p:cNvSpPr>
          <p:nvPr/>
        </p:nvSpPr>
        <p:spPr bwMode="auto">
          <a:xfrm>
            <a:off x="1384595" y="1084498"/>
            <a:ext cx="392284" cy="369686"/>
          </a:xfrm>
          <a:custGeom>
            <a:avLst/>
            <a:gdLst>
              <a:gd name="T0" fmla="*/ 319 w 577"/>
              <a:gd name="T1" fmla="*/ 583 h 693"/>
              <a:gd name="T2" fmla="*/ 242 w 577"/>
              <a:gd name="T3" fmla="*/ 444 h 693"/>
              <a:gd name="T4" fmla="*/ 242 w 577"/>
              <a:gd name="T5" fmla="*/ 590 h 693"/>
              <a:gd name="T6" fmla="*/ 305 w 577"/>
              <a:gd name="T7" fmla="*/ 576 h 693"/>
              <a:gd name="T8" fmla="*/ 361 w 577"/>
              <a:gd name="T9" fmla="*/ 590 h 693"/>
              <a:gd name="T10" fmla="*/ 439 w 577"/>
              <a:gd name="T11" fmla="*/ 451 h 693"/>
              <a:gd name="T12" fmla="*/ 354 w 577"/>
              <a:gd name="T13" fmla="*/ 451 h 693"/>
              <a:gd name="T14" fmla="*/ 368 w 577"/>
              <a:gd name="T15" fmla="*/ 458 h 693"/>
              <a:gd name="T16" fmla="*/ 368 w 577"/>
              <a:gd name="T17" fmla="*/ 576 h 693"/>
              <a:gd name="T18" fmla="*/ 193 w 577"/>
              <a:gd name="T19" fmla="*/ 590 h 693"/>
              <a:gd name="T20" fmla="*/ 193 w 577"/>
              <a:gd name="T21" fmla="*/ 444 h 693"/>
              <a:gd name="T22" fmla="*/ 117 w 577"/>
              <a:gd name="T23" fmla="*/ 583 h 693"/>
              <a:gd name="T24" fmla="*/ 186 w 577"/>
              <a:gd name="T25" fmla="*/ 458 h 693"/>
              <a:gd name="T26" fmla="*/ 131 w 577"/>
              <a:gd name="T27" fmla="*/ 458 h 693"/>
              <a:gd name="T28" fmla="*/ 423 w 577"/>
              <a:gd name="T29" fmla="*/ 24 h 693"/>
              <a:gd name="T30" fmla="*/ 133 w 577"/>
              <a:gd name="T31" fmla="*/ 127 h 693"/>
              <a:gd name="T32" fmla="*/ 113 w 577"/>
              <a:gd name="T33" fmla="*/ 168 h 693"/>
              <a:gd name="T34" fmla="*/ 20 w 577"/>
              <a:gd name="T35" fmla="*/ 287 h 693"/>
              <a:gd name="T36" fmla="*/ 0 w 577"/>
              <a:gd name="T37" fmla="*/ 676 h 693"/>
              <a:gd name="T38" fmla="*/ 489 w 577"/>
              <a:gd name="T39" fmla="*/ 676 h 693"/>
              <a:gd name="T40" fmla="*/ 131 w 577"/>
              <a:gd name="T41" fmla="*/ 388 h 693"/>
              <a:gd name="T42" fmla="*/ 143 w 577"/>
              <a:gd name="T43" fmla="*/ 280 h 693"/>
              <a:gd name="T44" fmla="*/ 274 w 577"/>
              <a:gd name="T45" fmla="*/ 234 h 693"/>
              <a:gd name="T46" fmla="*/ 456 w 577"/>
              <a:gd name="T47" fmla="*/ 234 h 693"/>
              <a:gd name="T48" fmla="*/ 524 w 577"/>
              <a:gd name="T49" fmla="*/ 95 h 693"/>
              <a:gd name="T50" fmla="*/ 117 w 577"/>
              <a:gd name="T51" fmla="*/ 395 h 693"/>
              <a:gd name="T52" fmla="*/ 475 w 577"/>
              <a:gd name="T53" fmla="*/ 405 h 693"/>
              <a:gd name="T54" fmla="*/ 17 w 577"/>
              <a:gd name="T55" fmla="*/ 679 h 693"/>
              <a:gd name="T56" fmla="*/ 17 w 577"/>
              <a:gd name="T57" fmla="*/ 301 h 693"/>
              <a:gd name="T58" fmla="*/ 114 w 577"/>
              <a:gd name="T59" fmla="*/ 301 h 693"/>
              <a:gd name="T60" fmla="*/ 456 w 577"/>
              <a:gd name="T61" fmla="*/ 220 h 693"/>
              <a:gd name="T62" fmla="*/ 397 w 577"/>
              <a:gd name="T63" fmla="*/ 197 h 693"/>
              <a:gd name="T64" fmla="*/ 275 w 577"/>
              <a:gd name="T65" fmla="*/ 217 h 693"/>
              <a:gd name="T66" fmla="*/ 221 w 577"/>
              <a:gd name="T67" fmla="*/ 270 h 693"/>
              <a:gd name="T68" fmla="*/ 138 w 577"/>
              <a:gd name="T69" fmla="*/ 263 h 693"/>
              <a:gd name="T70" fmla="*/ 34 w 577"/>
              <a:gd name="T71" fmla="*/ 287 h 693"/>
              <a:gd name="T72" fmla="*/ 79 w 577"/>
              <a:gd name="T73" fmla="*/ 216 h 693"/>
              <a:gd name="T74" fmla="*/ 135 w 577"/>
              <a:gd name="T75" fmla="*/ 182 h 693"/>
              <a:gd name="T76" fmla="*/ 147 w 577"/>
              <a:gd name="T77" fmla="*/ 127 h 693"/>
              <a:gd name="T78" fmla="*/ 360 w 577"/>
              <a:gd name="T79" fmla="*/ 67 h 693"/>
              <a:gd name="T80" fmla="*/ 497 w 577"/>
              <a:gd name="T81" fmla="*/ 107 h 693"/>
              <a:gd name="T82" fmla="*/ 524 w 577"/>
              <a:gd name="T83" fmla="*/ 109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7" h="693">
                <a:moveTo>
                  <a:pt x="242" y="590"/>
                </a:moveTo>
                <a:cubicBezTo>
                  <a:pt x="312" y="590"/>
                  <a:pt x="312" y="590"/>
                  <a:pt x="312" y="590"/>
                </a:cubicBezTo>
                <a:cubicBezTo>
                  <a:pt x="316" y="590"/>
                  <a:pt x="319" y="587"/>
                  <a:pt x="319" y="583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19" y="447"/>
                  <a:pt x="316" y="444"/>
                  <a:pt x="312" y="444"/>
                </a:cubicBezTo>
                <a:cubicBezTo>
                  <a:pt x="242" y="444"/>
                  <a:pt x="242" y="444"/>
                  <a:pt x="242" y="444"/>
                </a:cubicBezTo>
                <a:cubicBezTo>
                  <a:pt x="238" y="444"/>
                  <a:pt x="235" y="447"/>
                  <a:pt x="235" y="451"/>
                </a:cubicBezTo>
                <a:cubicBezTo>
                  <a:pt x="235" y="583"/>
                  <a:pt x="235" y="583"/>
                  <a:pt x="235" y="583"/>
                </a:cubicBezTo>
                <a:cubicBezTo>
                  <a:pt x="235" y="587"/>
                  <a:pt x="238" y="590"/>
                  <a:pt x="242" y="590"/>
                </a:cubicBezTo>
                <a:close/>
                <a:moveTo>
                  <a:pt x="249" y="458"/>
                </a:moveTo>
                <a:cubicBezTo>
                  <a:pt x="305" y="458"/>
                  <a:pt x="305" y="458"/>
                  <a:pt x="305" y="458"/>
                </a:cubicBezTo>
                <a:cubicBezTo>
                  <a:pt x="305" y="576"/>
                  <a:pt x="305" y="576"/>
                  <a:pt x="305" y="576"/>
                </a:cubicBezTo>
                <a:cubicBezTo>
                  <a:pt x="249" y="576"/>
                  <a:pt x="249" y="576"/>
                  <a:pt x="249" y="576"/>
                </a:cubicBezTo>
                <a:lnTo>
                  <a:pt x="249" y="458"/>
                </a:lnTo>
                <a:close/>
                <a:moveTo>
                  <a:pt x="361" y="590"/>
                </a:moveTo>
                <a:cubicBezTo>
                  <a:pt x="432" y="590"/>
                  <a:pt x="432" y="590"/>
                  <a:pt x="432" y="590"/>
                </a:cubicBezTo>
                <a:cubicBezTo>
                  <a:pt x="436" y="590"/>
                  <a:pt x="439" y="587"/>
                  <a:pt x="439" y="583"/>
                </a:cubicBezTo>
                <a:cubicBezTo>
                  <a:pt x="439" y="451"/>
                  <a:pt x="439" y="451"/>
                  <a:pt x="439" y="451"/>
                </a:cubicBezTo>
                <a:cubicBezTo>
                  <a:pt x="439" y="447"/>
                  <a:pt x="436" y="444"/>
                  <a:pt x="432" y="444"/>
                </a:cubicBezTo>
                <a:cubicBezTo>
                  <a:pt x="361" y="444"/>
                  <a:pt x="361" y="444"/>
                  <a:pt x="361" y="444"/>
                </a:cubicBezTo>
                <a:cubicBezTo>
                  <a:pt x="358" y="444"/>
                  <a:pt x="354" y="447"/>
                  <a:pt x="354" y="451"/>
                </a:cubicBezTo>
                <a:cubicBezTo>
                  <a:pt x="354" y="583"/>
                  <a:pt x="354" y="583"/>
                  <a:pt x="354" y="583"/>
                </a:cubicBezTo>
                <a:cubicBezTo>
                  <a:pt x="354" y="587"/>
                  <a:pt x="358" y="590"/>
                  <a:pt x="361" y="590"/>
                </a:cubicBezTo>
                <a:close/>
                <a:moveTo>
                  <a:pt x="368" y="458"/>
                </a:moveTo>
                <a:cubicBezTo>
                  <a:pt x="425" y="458"/>
                  <a:pt x="425" y="458"/>
                  <a:pt x="425" y="458"/>
                </a:cubicBezTo>
                <a:cubicBezTo>
                  <a:pt x="425" y="576"/>
                  <a:pt x="425" y="576"/>
                  <a:pt x="425" y="576"/>
                </a:cubicBezTo>
                <a:cubicBezTo>
                  <a:pt x="368" y="576"/>
                  <a:pt x="368" y="576"/>
                  <a:pt x="368" y="576"/>
                </a:cubicBezTo>
                <a:lnTo>
                  <a:pt x="368" y="458"/>
                </a:lnTo>
                <a:close/>
                <a:moveTo>
                  <a:pt x="124" y="590"/>
                </a:moveTo>
                <a:cubicBezTo>
                  <a:pt x="193" y="590"/>
                  <a:pt x="193" y="590"/>
                  <a:pt x="193" y="590"/>
                </a:cubicBezTo>
                <a:cubicBezTo>
                  <a:pt x="197" y="590"/>
                  <a:pt x="200" y="587"/>
                  <a:pt x="200" y="583"/>
                </a:cubicBezTo>
                <a:cubicBezTo>
                  <a:pt x="200" y="451"/>
                  <a:pt x="200" y="451"/>
                  <a:pt x="200" y="451"/>
                </a:cubicBezTo>
                <a:cubicBezTo>
                  <a:pt x="200" y="447"/>
                  <a:pt x="197" y="444"/>
                  <a:pt x="193" y="444"/>
                </a:cubicBezTo>
                <a:cubicBezTo>
                  <a:pt x="124" y="444"/>
                  <a:pt x="124" y="444"/>
                  <a:pt x="124" y="444"/>
                </a:cubicBezTo>
                <a:cubicBezTo>
                  <a:pt x="120" y="444"/>
                  <a:pt x="117" y="447"/>
                  <a:pt x="117" y="451"/>
                </a:cubicBezTo>
                <a:cubicBezTo>
                  <a:pt x="117" y="583"/>
                  <a:pt x="117" y="583"/>
                  <a:pt x="117" y="583"/>
                </a:cubicBezTo>
                <a:cubicBezTo>
                  <a:pt x="117" y="587"/>
                  <a:pt x="120" y="590"/>
                  <a:pt x="124" y="590"/>
                </a:cubicBezTo>
                <a:close/>
                <a:moveTo>
                  <a:pt x="131" y="458"/>
                </a:moveTo>
                <a:cubicBezTo>
                  <a:pt x="186" y="458"/>
                  <a:pt x="186" y="458"/>
                  <a:pt x="186" y="458"/>
                </a:cubicBezTo>
                <a:cubicBezTo>
                  <a:pt x="186" y="576"/>
                  <a:pt x="186" y="576"/>
                  <a:pt x="186" y="576"/>
                </a:cubicBezTo>
                <a:cubicBezTo>
                  <a:pt x="131" y="576"/>
                  <a:pt x="131" y="576"/>
                  <a:pt x="131" y="576"/>
                </a:cubicBezTo>
                <a:lnTo>
                  <a:pt x="131" y="458"/>
                </a:lnTo>
                <a:close/>
                <a:moveTo>
                  <a:pt x="524" y="95"/>
                </a:moveTo>
                <a:cubicBezTo>
                  <a:pt x="519" y="95"/>
                  <a:pt x="514" y="96"/>
                  <a:pt x="510" y="97"/>
                </a:cubicBezTo>
                <a:cubicBezTo>
                  <a:pt x="502" y="56"/>
                  <a:pt x="466" y="24"/>
                  <a:pt x="423" y="24"/>
                </a:cubicBezTo>
                <a:cubicBezTo>
                  <a:pt x="399" y="24"/>
                  <a:pt x="377" y="33"/>
                  <a:pt x="361" y="49"/>
                </a:cubicBezTo>
                <a:cubicBezTo>
                  <a:pt x="337" y="18"/>
                  <a:pt x="300" y="0"/>
                  <a:pt x="260" y="0"/>
                </a:cubicBezTo>
                <a:cubicBezTo>
                  <a:pt x="190" y="0"/>
                  <a:pt x="133" y="57"/>
                  <a:pt x="133" y="127"/>
                </a:cubicBezTo>
                <a:cubicBezTo>
                  <a:pt x="133" y="138"/>
                  <a:pt x="134" y="149"/>
                  <a:pt x="137" y="159"/>
                </a:cubicBezTo>
                <a:cubicBezTo>
                  <a:pt x="133" y="162"/>
                  <a:pt x="130" y="166"/>
                  <a:pt x="127" y="170"/>
                </a:cubicBezTo>
                <a:cubicBezTo>
                  <a:pt x="122" y="169"/>
                  <a:pt x="118" y="168"/>
                  <a:pt x="113" y="168"/>
                </a:cubicBezTo>
                <a:cubicBezTo>
                  <a:pt x="86" y="168"/>
                  <a:pt x="65" y="189"/>
                  <a:pt x="65" y="216"/>
                </a:cubicBezTo>
                <a:cubicBezTo>
                  <a:pt x="65" y="218"/>
                  <a:pt x="65" y="220"/>
                  <a:pt x="66" y="222"/>
                </a:cubicBezTo>
                <a:cubicBezTo>
                  <a:pt x="40" y="234"/>
                  <a:pt x="23" y="259"/>
                  <a:pt x="20" y="287"/>
                </a:cubicBezTo>
                <a:cubicBezTo>
                  <a:pt x="17" y="287"/>
                  <a:pt x="17" y="287"/>
                  <a:pt x="17" y="287"/>
                </a:cubicBezTo>
                <a:cubicBezTo>
                  <a:pt x="8" y="287"/>
                  <a:pt x="0" y="295"/>
                  <a:pt x="0" y="304"/>
                </a:cubicBezTo>
                <a:cubicBezTo>
                  <a:pt x="0" y="676"/>
                  <a:pt x="0" y="676"/>
                  <a:pt x="0" y="676"/>
                </a:cubicBezTo>
                <a:cubicBezTo>
                  <a:pt x="0" y="685"/>
                  <a:pt x="8" y="693"/>
                  <a:pt x="17" y="693"/>
                </a:cubicBezTo>
                <a:cubicBezTo>
                  <a:pt x="472" y="693"/>
                  <a:pt x="472" y="693"/>
                  <a:pt x="472" y="693"/>
                </a:cubicBezTo>
                <a:cubicBezTo>
                  <a:pt x="482" y="693"/>
                  <a:pt x="489" y="685"/>
                  <a:pt x="489" y="676"/>
                </a:cubicBezTo>
                <a:cubicBezTo>
                  <a:pt x="489" y="405"/>
                  <a:pt x="489" y="405"/>
                  <a:pt x="489" y="405"/>
                </a:cubicBezTo>
                <a:cubicBezTo>
                  <a:pt x="489" y="396"/>
                  <a:pt x="482" y="388"/>
                  <a:pt x="472" y="388"/>
                </a:cubicBezTo>
                <a:cubicBezTo>
                  <a:pt x="131" y="388"/>
                  <a:pt x="131" y="388"/>
                  <a:pt x="131" y="388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1" y="301"/>
                  <a:pt x="130" y="297"/>
                  <a:pt x="128" y="295"/>
                </a:cubicBezTo>
                <a:cubicBezTo>
                  <a:pt x="134" y="291"/>
                  <a:pt x="139" y="286"/>
                  <a:pt x="143" y="280"/>
                </a:cubicBezTo>
                <a:cubicBezTo>
                  <a:pt x="157" y="287"/>
                  <a:pt x="172" y="291"/>
                  <a:pt x="188" y="291"/>
                </a:cubicBezTo>
                <a:cubicBezTo>
                  <a:pt x="201" y="291"/>
                  <a:pt x="214" y="288"/>
                  <a:pt x="227" y="282"/>
                </a:cubicBezTo>
                <a:cubicBezTo>
                  <a:pt x="248" y="273"/>
                  <a:pt x="265" y="255"/>
                  <a:pt x="274" y="234"/>
                </a:cubicBezTo>
                <a:cubicBezTo>
                  <a:pt x="299" y="248"/>
                  <a:pt x="329" y="252"/>
                  <a:pt x="357" y="244"/>
                </a:cubicBezTo>
                <a:cubicBezTo>
                  <a:pt x="375" y="238"/>
                  <a:pt x="391" y="227"/>
                  <a:pt x="404" y="212"/>
                </a:cubicBezTo>
                <a:cubicBezTo>
                  <a:pt x="418" y="226"/>
                  <a:pt x="436" y="234"/>
                  <a:pt x="456" y="234"/>
                </a:cubicBezTo>
                <a:cubicBezTo>
                  <a:pt x="480" y="234"/>
                  <a:pt x="503" y="222"/>
                  <a:pt x="517" y="202"/>
                </a:cubicBezTo>
                <a:cubicBezTo>
                  <a:pt x="549" y="206"/>
                  <a:pt x="577" y="181"/>
                  <a:pt x="577" y="149"/>
                </a:cubicBezTo>
                <a:cubicBezTo>
                  <a:pt x="577" y="119"/>
                  <a:pt x="553" y="95"/>
                  <a:pt x="524" y="95"/>
                </a:cubicBezTo>
                <a:close/>
                <a:moveTo>
                  <a:pt x="114" y="301"/>
                </a:moveTo>
                <a:cubicBezTo>
                  <a:pt x="115" y="301"/>
                  <a:pt x="117" y="302"/>
                  <a:pt x="117" y="304"/>
                </a:cubicBezTo>
                <a:cubicBezTo>
                  <a:pt x="117" y="395"/>
                  <a:pt x="117" y="395"/>
                  <a:pt x="117" y="395"/>
                </a:cubicBezTo>
                <a:cubicBezTo>
                  <a:pt x="117" y="399"/>
                  <a:pt x="120" y="402"/>
                  <a:pt x="124" y="402"/>
                </a:cubicBezTo>
                <a:cubicBezTo>
                  <a:pt x="472" y="402"/>
                  <a:pt x="472" y="402"/>
                  <a:pt x="472" y="402"/>
                </a:cubicBezTo>
                <a:cubicBezTo>
                  <a:pt x="474" y="402"/>
                  <a:pt x="475" y="403"/>
                  <a:pt x="475" y="405"/>
                </a:cubicBezTo>
                <a:cubicBezTo>
                  <a:pt x="475" y="676"/>
                  <a:pt x="475" y="676"/>
                  <a:pt x="475" y="676"/>
                </a:cubicBezTo>
                <a:cubicBezTo>
                  <a:pt x="475" y="678"/>
                  <a:pt x="474" y="679"/>
                  <a:pt x="472" y="679"/>
                </a:cubicBezTo>
                <a:cubicBezTo>
                  <a:pt x="17" y="679"/>
                  <a:pt x="17" y="679"/>
                  <a:pt x="17" y="679"/>
                </a:cubicBezTo>
                <a:cubicBezTo>
                  <a:pt x="15" y="679"/>
                  <a:pt x="14" y="678"/>
                  <a:pt x="14" y="676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14" y="302"/>
                  <a:pt x="15" y="301"/>
                  <a:pt x="17" y="301"/>
                </a:cubicBezTo>
                <a:cubicBezTo>
                  <a:pt x="27" y="301"/>
                  <a:pt x="27" y="301"/>
                  <a:pt x="27" y="301"/>
                </a:cubicBezTo>
                <a:cubicBezTo>
                  <a:pt x="106" y="301"/>
                  <a:pt x="106" y="301"/>
                  <a:pt x="106" y="301"/>
                </a:cubicBezTo>
                <a:lnTo>
                  <a:pt x="114" y="301"/>
                </a:lnTo>
                <a:close/>
                <a:moveTo>
                  <a:pt x="515" y="188"/>
                </a:moveTo>
                <a:cubicBezTo>
                  <a:pt x="512" y="187"/>
                  <a:pt x="509" y="188"/>
                  <a:pt x="507" y="191"/>
                </a:cubicBezTo>
                <a:cubicBezTo>
                  <a:pt x="496" y="209"/>
                  <a:pt x="477" y="220"/>
                  <a:pt x="456" y="220"/>
                </a:cubicBezTo>
                <a:cubicBezTo>
                  <a:pt x="437" y="220"/>
                  <a:pt x="420" y="211"/>
                  <a:pt x="409" y="197"/>
                </a:cubicBezTo>
                <a:cubicBezTo>
                  <a:pt x="407" y="195"/>
                  <a:pt x="405" y="194"/>
                  <a:pt x="403" y="194"/>
                </a:cubicBezTo>
                <a:cubicBezTo>
                  <a:pt x="401" y="194"/>
                  <a:pt x="399" y="195"/>
                  <a:pt x="397" y="197"/>
                </a:cubicBezTo>
                <a:cubicBezTo>
                  <a:pt x="386" y="213"/>
                  <a:pt x="371" y="224"/>
                  <a:pt x="353" y="230"/>
                </a:cubicBezTo>
                <a:cubicBezTo>
                  <a:pt x="344" y="233"/>
                  <a:pt x="335" y="234"/>
                  <a:pt x="326" y="234"/>
                </a:cubicBezTo>
                <a:cubicBezTo>
                  <a:pt x="308" y="234"/>
                  <a:pt x="290" y="228"/>
                  <a:pt x="275" y="217"/>
                </a:cubicBezTo>
                <a:cubicBezTo>
                  <a:pt x="273" y="216"/>
                  <a:pt x="271" y="216"/>
                  <a:pt x="269" y="216"/>
                </a:cubicBezTo>
                <a:cubicBezTo>
                  <a:pt x="267" y="217"/>
                  <a:pt x="265" y="219"/>
                  <a:pt x="264" y="221"/>
                </a:cubicBezTo>
                <a:cubicBezTo>
                  <a:pt x="257" y="242"/>
                  <a:pt x="242" y="260"/>
                  <a:pt x="221" y="270"/>
                </a:cubicBezTo>
                <a:cubicBezTo>
                  <a:pt x="210" y="274"/>
                  <a:pt x="199" y="277"/>
                  <a:pt x="188" y="277"/>
                </a:cubicBezTo>
                <a:cubicBezTo>
                  <a:pt x="172" y="277"/>
                  <a:pt x="157" y="272"/>
                  <a:pt x="144" y="264"/>
                </a:cubicBezTo>
                <a:cubicBezTo>
                  <a:pt x="142" y="263"/>
                  <a:pt x="140" y="262"/>
                  <a:pt x="138" y="263"/>
                </a:cubicBezTo>
                <a:cubicBezTo>
                  <a:pt x="136" y="264"/>
                  <a:pt x="134" y="265"/>
                  <a:pt x="134" y="267"/>
                </a:cubicBezTo>
                <a:cubicBezTo>
                  <a:pt x="129" y="279"/>
                  <a:pt x="118" y="287"/>
                  <a:pt x="106" y="287"/>
                </a:cubicBezTo>
                <a:cubicBezTo>
                  <a:pt x="34" y="287"/>
                  <a:pt x="34" y="287"/>
                  <a:pt x="34" y="287"/>
                </a:cubicBezTo>
                <a:cubicBezTo>
                  <a:pt x="37" y="263"/>
                  <a:pt x="53" y="242"/>
                  <a:pt x="76" y="233"/>
                </a:cubicBezTo>
                <a:cubicBezTo>
                  <a:pt x="79" y="232"/>
                  <a:pt x="81" y="228"/>
                  <a:pt x="80" y="225"/>
                </a:cubicBezTo>
                <a:cubicBezTo>
                  <a:pt x="79" y="222"/>
                  <a:pt x="79" y="219"/>
                  <a:pt x="79" y="216"/>
                </a:cubicBezTo>
                <a:cubicBezTo>
                  <a:pt x="79" y="197"/>
                  <a:pt x="94" y="182"/>
                  <a:pt x="113" y="182"/>
                </a:cubicBezTo>
                <a:cubicBezTo>
                  <a:pt x="118" y="182"/>
                  <a:pt x="122" y="183"/>
                  <a:pt x="127" y="185"/>
                </a:cubicBezTo>
                <a:cubicBezTo>
                  <a:pt x="130" y="186"/>
                  <a:pt x="133" y="185"/>
                  <a:pt x="135" y="182"/>
                </a:cubicBezTo>
                <a:cubicBezTo>
                  <a:pt x="139" y="177"/>
                  <a:pt x="144" y="172"/>
                  <a:pt x="149" y="167"/>
                </a:cubicBezTo>
                <a:cubicBezTo>
                  <a:pt x="152" y="166"/>
                  <a:pt x="153" y="163"/>
                  <a:pt x="152" y="160"/>
                </a:cubicBezTo>
                <a:cubicBezTo>
                  <a:pt x="149" y="149"/>
                  <a:pt x="147" y="138"/>
                  <a:pt x="147" y="127"/>
                </a:cubicBezTo>
                <a:cubicBezTo>
                  <a:pt x="147" y="64"/>
                  <a:pt x="198" y="14"/>
                  <a:pt x="260" y="14"/>
                </a:cubicBezTo>
                <a:cubicBezTo>
                  <a:pt x="298" y="14"/>
                  <a:pt x="333" y="33"/>
                  <a:pt x="354" y="64"/>
                </a:cubicBezTo>
                <a:cubicBezTo>
                  <a:pt x="356" y="66"/>
                  <a:pt x="358" y="67"/>
                  <a:pt x="360" y="67"/>
                </a:cubicBezTo>
                <a:cubicBezTo>
                  <a:pt x="362" y="68"/>
                  <a:pt x="364" y="67"/>
                  <a:pt x="365" y="65"/>
                </a:cubicBezTo>
                <a:cubicBezTo>
                  <a:pt x="380" y="48"/>
                  <a:pt x="401" y="38"/>
                  <a:pt x="423" y="38"/>
                </a:cubicBezTo>
                <a:cubicBezTo>
                  <a:pt x="462" y="38"/>
                  <a:pt x="494" y="69"/>
                  <a:pt x="497" y="107"/>
                </a:cubicBezTo>
                <a:cubicBezTo>
                  <a:pt x="497" y="110"/>
                  <a:pt x="498" y="112"/>
                  <a:pt x="500" y="113"/>
                </a:cubicBezTo>
                <a:cubicBezTo>
                  <a:pt x="502" y="114"/>
                  <a:pt x="505" y="114"/>
                  <a:pt x="507" y="113"/>
                </a:cubicBezTo>
                <a:cubicBezTo>
                  <a:pt x="512" y="111"/>
                  <a:pt x="518" y="109"/>
                  <a:pt x="524" y="109"/>
                </a:cubicBezTo>
                <a:cubicBezTo>
                  <a:pt x="545" y="109"/>
                  <a:pt x="563" y="127"/>
                  <a:pt x="563" y="149"/>
                </a:cubicBezTo>
                <a:cubicBezTo>
                  <a:pt x="563" y="174"/>
                  <a:pt x="541" y="193"/>
                  <a:pt x="515" y="18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78" name="Picture 6" descr="Imagen relacionada">
            <a:extLst>
              <a:ext uri="{FF2B5EF4-FFF2-40B4-BE49-F238E27FC236}">
                <a16:creationId xmlns:a16="http://schemas.microsoft.com/office/drawing/2014/main" id="{234DFDA2-DC8F-4A65-96AC-D6698298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78" y="1241330"/>
            <a:ext cx="532553" cy="5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n relacionada">
            <a:extLst>
              <a:ext uri="{FF2B5EF4-FFF2-40B4-BE49-F238E27FC236}">
                <a16:creationId xmlns:a16="http://schemas.microsoft.com/office/drawing/2014/main" id="{4AA49162-7DA2-4F36-BC53-D6216094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39" y="1676070"/>
            <a:ext cx="379158" cy="3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Imagen relacionada">
            <a:extLst>
              <a:ext uri="{FF2B5EF4-FFF2-40B4-BE49-F238E27FC236}">
                <a16:creationId xmlns:a16="http://schemas.microsoft.com/office/drawing/2014/main" id="{60E19595-E755-4014-A904-76C7596FE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37" y="2233150"/>
            <a:ext cx="370554" cy="3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6">
            <a:extLst>
              <a:ext uri="{FF2B5EF4-FFF2-40B4-BE49-F238E27FC236}">
                <a16:creationId xmlns:a16="http://schemas.microsoft.com/office/drawing/2014/main" id="{86548410-9EEE-4731-A8B8-5C50BEC61391}"/>
              </a:ext>
            </a:extLst>
          </p:cNvPr>
          <p:cNvSpPr/>
          <p:nvPr/>
        </p:nvSpPr>
        <p:spPr>
          <a:xfrm>
            <a:off x="1322769" y="1588792"/>
            <a:ext cx="618359" cy="2000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-</a:t>
            </a:r>
            <a:r>
              <a:rPr lang="en-US" sz="1300" dirty="0">
                <a:solidFill>
                  <a:srgbClr val="FFFFFF"/>
                </a:solidFill>
                <a:latin typeface="Abadi" panose="020B0604020104020204" pitchFamily="34" charset="0"/>
              </a:rPr>
              <a:t>11.0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%</a:t>
            </a:r>
          </a:p>
        </p:txBody>
      </p:sp>
      <p:sp>
        <p:nvSpPr>
          <p:cNvPr id="82" name="Rectangle 24">
            <a:extLst>
              <a:ext uri="{FF2B5EF4-FFF2-40B4-BE49-F238E27FC236}">
                <a16:creationId xmlns:a16="http://schemas.microsoft.com/office/drawing/2014/main" id="{588D0FAC-B334-4416-A3B0-EDA2EF5B5033}"/>
              </a:ext>
            </a:extLst>
          </p:cNvPr>
          <p:cNvSpPr/>
          <p:nvPr/>
        </p:nvSpPr>
        <p:spPr>
          <a:xfrm>
            <a:off x="1925040" y="1829736"/>
            <a:ext cx="664226" cy="2000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+</a:t>
            </a:r>
            <a:r>
              <a:rPr lang="en-US" sz="1300" dirty="0">
                <a:solidFill>
                  <a:srgbClr val="FFFFFF"/>
                </a:solidFill>
                <a:latin typeface="Abadi" panose="020B0604020104020204" pitchFamily="34" charset="0"/>
              </a:rPr>
              <a:t>28.8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%</a:t>
            </a:r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71F231EF-B87A-4477-BBB1-9B9E1D7CD7D9}"/>
              </a:ext>
            </a:extLst>
          </p:cNvPr>
          <p:cNvSpPr/>
          <p:nvPr/>
        </p:nvSpPr>
        <p:spPr>
          <a:xfrm>
            <a:off x="2660664" y="2193791"/>
            <a:ext cx="625275" cy="2000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srgbClr val="FFFFFF"/>
                </a:solidFill>
                <a:latin typeface="Abadi" panose="020B0604020104020204" pitchFamily="34" charset="0"/>
              </a:rPr>
              <a:t>+12.1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%</a:t>
            </a:r>
          </a:p>
        </p:txBody>
      </p:sp>
      <p:sp>
        <p:nvSpPr>
          <p:cNvPr id="84" name="Rectangle 25">
            <a:extLst>
              <a:ext uri="{FF2B5EF4-FFF2-40B4-BE49-F238E27FC236}">
                <a16:creationId xmlns:a16="http://schemas.microsoft.com/office/drawing/2014/main" id="{D3B43FBD-F9C6-476B-B445-536DA4EA915B}"/>
              </a:ext>
            </a:extLst>
          </p:cNvPr>
          <p:cNvSpPr/>
          <p:nvPr/>
        </p:nvSpPr>
        <p:spPr>
          <a:xfrm>
            <a:off x="3313209" y="2689902"/>
            <a:ext cx="606860" cy="2000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-</a:t>
            </a:r>
            <a:r>
              <a:rPr lang="en-US" sz="1300" dirty="0">
                <a:solidFill>
                  <a:srgbClr val="FFFFFF"/>
                </a:solidFill>
                <a:latin typeface="Abadi" panose="020B0604020104020204" pitchFamily="34" charset="0"/>
              </a:rPr>
              <a:t>29.7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</a:rPr>
              <a:t>%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3F932D91-4B4F-4942-9888-D1EC75F1F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6287"/>
            <a:ext cx="9144000" cy="608107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C62C0ACD-5639-444F-A878-53EA7E9B4F4A}"/>
              </a:ext>
            </a:extLst>
          </p:cNvPr>
          <p:cNvSpPr txBox="1"/>
          <p:nvPr/>
        </p:nvSpPr>
        <p:spPr>
          <a:xfrm>
            <a:off x="2478905" y="-214664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1400" dirty="0">
                <a:latin typeface="Abadi" panose="020B0604020104020204" pitchFamily="34" charset="0"/>
              </a:rPr>
              <a:t>Exportaciones por Sector Productivo </a:t>
            </a:r>
            <a:br>
              <a:rPr lang="es-MX" sz="1400" dirty="0">
                <a:latin typeface="Abadi" panose="020B0604020104020204" pitchFamily="34" charset="0"/>
              </a:rPr>
            </a:br>
            <a:r>
              <a:rPr lang="es-MX" sz="1400" dirty="0">
                <a:latin typeface="Abadi" panose="020B0604020104020204" pitchFamily="34" charset="0"/>
              </a:rPr>
              <a:t>Enero - Septiembre 2018 vs 2019</a:t>
            </a:r>
            <a:br>
              <a:rPr lang="es-MX" sz="1400" dirty="0">
                <a:latin typeface="Abadi" panose="020B0604020104020204" pitchFamily="34" charset="0"/>
              </a:rPr>
            </a:br>
            <a:r>
              <a:rPr lang="es-MX" sz="1400" dirty="0">
                <a:latin typeface="Abadi" panose="020B0604020104020204" pitchFamily="34" charset="0"/>
              </a:rPr>
              <a:t>( Millones de dólares)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C6F5FC06-8772-41F6-A8C2-0C55F74F9F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694" y="-149469"/>
            <a:ext cx="249957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4" grpId="0"/>
      <p:bldP spid="25" grpId="0"/>
      <p:bldP spid="85" grpId="0"/>
      <p:bldP spid="60" grpId="0" build="p"/>
      <p:bldP spid="36" grpId="0"/>
      <p:bldP spid="40" grpId="0" animBg="1"/>
      <p:bldP spid="75" grpId="0" animBg="1"/>
      <p:bldP spid="77" grpId="0" animBg="1"/>
      <p:bldP spid="81" grpId="0"/>
      <p:bldP spid="82" grpId="0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-43.6%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+1.8%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+19.3%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+26.6%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+110.5%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9C4E9C-CC77-41DC-B0F1-C26A680AAB73}"/>
              </a:ext>
            </a:extLst>
          </p:cNvPr>
          <p:cNvSpPr/>
          <p:nvPr/>
        </p:nvSpPr>
        <p:spPr>
          <a:xfrm>
            <a:off x="-4727" y="4814683"/>
            <a:ext cx="5440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Fuente: Contraloría General de la República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Elaborado por: Dirección Nacional de Exportaciones-Departamento de </a:t>
            </a:r>
            <a:r>
              <a:rPr lang="es-PA" sz="700" b="1" dirty="0">
                <a:solidFill>
                  <a:srgbClr val="2B2B2D"/>
                </a:solidFill>
                <a:latin typeface="Open Sans Light"/>
              </a:rPr>
              <a:t>Levantamiento y Análisis de Información Comercial </a:t>
            </a:r>
            <a:endParaRPr kumimoji="0" lang="es-PA" sz="7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31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-4727" y="-21470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1170" y="177602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Positivos 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Septiembre 2018-2019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14" y="97367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389816" y="1096878"/>
            <a:ext cx="2489884" cy="543709"/>
            <a:chOff x="660065" y="1240378"/>
            <a:chExt cx="2786093" cy="543709"/>
          </a:xfrm>
          <a:solidFill>
            <a:schemeClr val="bg2"/>
          </a:solidFill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78243" y="1336550"/>
              <a:ext cx="2067915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US$ 100.90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Banano</a:t>
              </a:r>
            </a:p>
          </p:txBody>
        </p:sp>
      </p:grpSp>
      <p:pic>
        <p:nvPicPr>
          <p:cNvPr id="32" name="Picture 2" descr="Resultado de imagen de banana icono">
            <a:extLst>
              <a:ext uri="{FF2B5EF4-FFF2-40B4-BE49-F238E27FC236}">
                <a16:creationId xmlns:a16="http://schemas.microsoft.com/office/drawing/2014/main" id="{CC2C605C-274E-46A0-9E5A-F39A08A8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37" y="1153720"/>
            <a:ext cx="392696" cy="3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29">
            <a:extLst>
              <a:ext uri="{FF2B5EF4-FFF2-40B4-BE49-F238E27FC236}">
                <a16:creationId xmlns:a16="http://schemas.microsoft.com/office/drawing/2014/main" id="{78D2FE80-4B72-41C5-9334-559FA7E3F597}"/>
              </a:ext>
            </a:extLst>
          </p:cNvPr>
          <p:cNvGrpSpPr/>
          <p:nvPr/>
        </p:nvGrpSpPr>
        <p:grpSpPr>
          <a:xfrm>
            <a:off x="6389816" y="1795474"/>
            <a:ext cx="2489884" cy="659403"/>
            <a:chOff x="660065" y="1240378"/>
            <a:chExt cx="2786093" cy="659403"/>
          </a:xfrm>
          <a:solidFill>
            <a:schemeClr val="bg2"/>
          </a:solidFill>
        </p:grpSpPr>
        <p:sp>
          <p:nvSpPr>
            <p:cNvPr id="71" name="Oval 1">
              <a:extLst>
                <a:ext uri="{FF2B5EF4-FFF2-40B4-BE49-F238E27FC236}">
                  <a16:creationId xmlns:a16="http://schemas.microsoft.com/office/drawing/2014/main" id="{704067A9-F7BB-4725-88D9-B7B413CA8923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7F074159-C11B-444E-AD25-59986A01150E}"/>
                </a:ext>
              </a:extLst>
            </p:cNvPr>
            <p:cNvSpPr/>
            <p:nvPr/>
          </p:nvSpPr>
          <p:spPr>
            <a:xfrm>
              <a:off x="1378242" y="1336550"/>
              <a:ext cx="2067916" cy="563231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US$ </a:t>
              </a:r>
              <a:r>
                <a:rPr lang="en-US" sz="1200" dirty="0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58.10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Harina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 y </a:t>
              </a: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aceite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 de </a:t>
              </a: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pescado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pic>
        <p:nvPicPr>
          <p:cNvPr id="67" name="Picture 2" descr="Imagen relacionada">
            <a:extLst>
              <a:ext uri="{FF2B5EF4-FFF2-40B4-BE49-F238E27FC236}">
                <a16:creationId xmlns:a16="http://schemas.microsoft.com/office/drawing/2014/main" id="{4A416808-2ACC-4B85-930C-2047BDA2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31" y="1931865"/>
            <a:ext cx="289386" cy="2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29">
            <a:extLst>
              <a:ext uri="{FF2B5EF4-FFF2-40B4-BE49-F238E27FC236}">
                <a16:creationId xmlns:a16="http://schemas.microsoft.com/office/drawing/2014/main" id="{C5A7C11B-897B-4A19-9F3F-862858F5E59E}"/>
              </a:ext>
            </a:extLst>
          </p:cNvPr>
          <p:cNvGrpSpPr/>
          <p:nvPr/>
        </p:nvGrpSpPr>
        <p:grpSpPr>
          <a:xfrm>
            <a:off x="6402134" y="2554397"/>
            <a:ext cx="2353516" cy="641344"/>
            <a:chOff x="660065" y="1240378"/>
            <a:chExt cx="2633502" cy="789619"/>
          </a:xfrm>
          <a:solidFill>
            <a:schemeClr val="bg2"/>
          </a:solidFill>
        </p:grpSpPr>
        <p:sp>
          <p:nvSpPr>
            <p:cNvPr id="74" name="Oval 1">
              <a:extLst>
                <a:ext uri="{FF2B5EF4-FFF2-40B4-BE49-F238E27FC236}">
                  <a16:creationId xmlns:a16="http://schemas.microsoft.com/office/drawing/2014/main" id="{BB15F5F3-8AB0-48CD-ACD1-84D6379A3E92}"/>
                </a:ext>
              </a:extLst>
            </p:cNvPr>
            <p:cNvSpPr/>
            <p:nvPr/>
          </p:nvSpPr>
          <p:spPr>
            <a:xfrm>
              <a:off x="660065" y="1240378"/>
              <a:ext cx="572448" cy="659402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5" name="Rectangle 52">
              <a:extLst>
                <a:ext uri="{FF2B5EF4-FFF2-40B4-BE49-F238E27FC236}">
                  <a16:creationId xmlns:a16="http://schemas.microsoft.com/office/drawing/2014/main" id="{B38CEBBF-F3D7-4FB8-AE73-8B78C7399BE3}"/>
                </a:ext>
              </a:extLst>
            </p:cNvPr>
            <p:cNvSpPr/>
            <p:nvPr/>
          </p:nvSpPr>
          <p:spPr>
            <a:xfrm>
              <a:off x="1378244" y="1336550"/>
              <a:ext cx="1915323" cy="69344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US$ 24.90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Café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77" name="Group 29">
            <a:extLst>
              <a:ext uri="{FF2B5EF4-FFF2-40B4-BE49-F238E27FC236}">
                <a16:creationId xmlns:a16="http://schemas.microsoft.com/office/drawing/2014/main" id="{CC976E29-52A1-41E3-AD9E-8E6955D77395}"/>
              </a:ext>
            </a:extLst>
          </p:cNvPr>
          <p:cNvGrpSpPr/>
          <p:nvPr/>
        </p:nvGrpSpPr>
        <p:grpSpPr>
          <a:xfrm>
            <a:off x="6405717" y="3275229"/>
            <a:ext cx="2353516" cy="641344"/>
            <a:chOff x="660065" y="1240378"/>
            <a:chExt cx="2633502" cy="789619"/>
          </a:xfrm>
          <a:solidFill>
            <a:schemeClr val="bg2"/>
          </a:solidFill>
        </p:grpSpPr>
        <p:sp>
          <p:nvSpPr>
            <p:cNvPr id="78" name="Oval 1">
              <a:extLst>
                <a:ext uri="{FF2B5EF4-FFF2-40B4-BE49-F238E27FC236}">
                  <a16:creationId xmlns:a16="http://schemas.microsoft.com/office/drawing/2014/main" id="{69480803-AF16-451A-AA98-A5584472E14C}"/>
                </a:ext>
              </a:extLst>
            </p:cNvPr>
            <p:cNvSpPr/>
            <p:nvPr/>
          </p:nvSpPr>
          <p:spPr>
            <a:xfrm>
              <a:off x="660065" y="1240378"/>
              <a:ext cx="572448" cy="659402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9" name="Rectangle 52">
              <a:extLst>
                <a:ext uri="{FF2B5EF4-FFF2-40B4-BE49-F238E27FC236}">
                  <a16:creationId xmlns:a16="http://schemas.microsoft.com/office/drawing/2014/main" id="{26A005D8-F625-4A19-A728-1995B8005B79}"/>
                </a:ext>
              </a:extLst>
            </p:cNvPr>
            <p:cNvSpPr/>
            <p:nvPr/>
          </p:nvSpPr>
          <p:spPr>
            <a:xfrm>
              <a:off x="1378244" y="1336550"/>
              <a:ext cx="1915323" cy="69344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US$12.30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Sandía</a:t>
              </a:r>
              <a:endPara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pic>
        <p:nvPicPr>
          <p:cNvPr id="42" name="Picture 14" descr="Resultado de imagen para icono de cafe en sem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691" y="2686491"/>
            <a:ext cx="327637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29">
            <a:extLst>
              <a:ext uri="{FF2B5EF4-FFF2-40B4-BE49-F238E27FC236}">
                <a16:creationId xmlns:a16="http://schemas.microsoft.com/office/drawing/2014/main" id="{6BD3F037-0527-4460-A4BA-BF0D540BDA74}"/>
              </a:ext>
            </a:extLst>
          </p:cNvPr>
          <p:cNvGrpSpPr/>
          <p:nvPr/>
        </p:nvGrpSpPr>
        <p:grpSpPr>
          <a:xfrm>
            <a:off x="6405717" y="3995384"/>
            <a:ext cx="2353516" cy="641344"/>
            <a:chOff x="660065" y="1240378"/>
            <a:chExt cx="2633502" cy="789619"/>
          </a:xfrm>
          <a:solidFill>
            <a:schemeClr val="bg2"/>
          </a:solidFill>
        </p:grpSpPr>
        <p:sp>
          <p:nvSpPr>
            <p:cNvPr id="81" name="Oval 1">
              <a:extLst>
                <a:ext uri="{FF2B5EF4-FFF2-40B4-BE49-F238E27FC236}">
                  <a16:creationId xmlns:a16="http://schemas.microsoft.com/office/drawing/2014/main" id="{DA86BA5F-4FB6-4D91-8404-970D95428E61}"/>
                </a:ext>
              </a:extLst>
            </p:cNvPr>
            <p:cNvSpPr/>
            <p:nvPr/>
          </p:nvSpPr>
          <p:spPr>
            <a:xfrm>
              <a:off x="660065" y="1240378"/>
              <a:ext cx="572448" cy="659402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82" name="Rectangle 52">
              <a:extLst>
                <a:ext uri="{FF2B5EF4-FFF2-40B4-BE49-F238E27FC236}">
                  <a16:creationId xmlns:a16="http://schemas.microsoft.com/office/drawing/2014/main" id="{2C3C4FAB-E29E-4202-963A-1ECF92C67D84}"/>
                </a:ext>
              </a:extLst>
            </p:cNvPr>
            <p:cNvSpPr/>
            <p:nvPr/>
          </p:nvSpPr>
          <p:spPr>
            <a:xfrm>
              <a:off x="1378244" y="1336550"/>
              <a:ext cx="1915323" cy="69344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US$ 1.50 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 err="1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Melón</a:t>
              </a: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pic>
        <p:nvPicPr>
          <p:cNvPr id="76" name="Picture 2" descr="Resultado de imagen para sandia en iconos">
            <a:extLst>
              <a:ext uri="{FF2B5EF4-FFF2-40B4-BE49-F238E27FC236}">
                <a16:creationId xmlns:a16="http://schemas.microsoft.com/office/drawing/2014/main" id="{C475945C-B2EA-45DB-94C0-A12DCF88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40" y="3352665"/>
            <a:ext cx="416232" cy="3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81" y="4060915"/>
            <a:ext cx="449269" cy="364115"/>
          </a:xfrm>
          <a:prstGeom prst="rect">
            <a:avLst/>
          </a:prstGeom>
        </p:spPr>
      </p:pic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8910749A-4555-413B-A9CF-001408BC1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899218"/>
              </p:ext>
            </p:extLst>
          </p:nvPr>
        </p:nvGraphicFramePr>
        <p:xfrm>
          <a:off x="485086" y="837105"/>
          <a:ext cx="5876020" cy="395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53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-43.6%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39840" y="1358341"/>
            <a:ext cx="62326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-61.4%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05640" y="775472"/>
            <a:ext cx="61835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grpSp>
        <p:nvGrpSpPr>
          <p:cNvPr id="41" name="Group 29">
            <a:extLst>
              <a:ext uri="{FF2B5EF4-FFF2-40B4-BE49-F238E27FC236}">
                <a16:creationId xmlns:a16="http://schemas.microsoft.com/office/drawing/2014/main" id="{5255CFB7-2233-4B56-8114-7BCD0AD9C71E}"/>
              </a:ext>
            </a:extLst>
          </p:cNvPr>
          <p:cNvGrpSpPr/>
          <p:nvPr/>
        </p:nvGrpSpPr>
        <p:grpSpPr>
          <a:xfrm>
            <a:off x="6454049" y="1179051"/>
            <a:ext cx="2489882" cy="659403"/>
            <a:chOff x="660065" y="1240378"/>
            <a:chExt cx="2786092" cy="659403"/>
          </a:xfrm>
          <a:solidFill>
            <a:schemeClr val="bg2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66348226-21B9-4E07-AE2E-BF359EAC4004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4" name="Rectangle 52">
              <a:extLst>
                <a:ext uri="{FF2B5EF4-FFF2-40B4-BE49-F238E27FC236}">
                  <a16:creationId xmlns:a16="http://schemas.microsoft.com/office/drawing/2014/main" id="{33A20F43-5BE5-4ADA-8954-773B9DE9512F}"/>
                </a:ext>
              </a:extLst>
            </p:cNvPr>
            <p:cNvSpPr/>
            <p:nvPr/>
          </p:nvSpPr>
          <p:spPr>
            <a:xfrm>
              <a:off x="1378242" y="1336550"/>
              <a:ext cx="2067915" cy="563231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US$ 40</a:t>
              </a:r>
              <a:r>
                <a:rPr lang="en-US" sz="1200" dirty="0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.10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Desperdicios y desechos de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aluminio</a:t>
              </a:r>
            </a:p>
          </p:txBody>
        </p:sp>
      </p:grpSp>
      <p:grpSp>
        <p:nvGrpSpPr>
          <p:cNvPr id="46" name="Group 28">
            <a:extLst>
              <a:ext uri="{FF2B5EF4-FFF2-40B4-BE49-F238E27FC236}">
                <a16:creationId xmlns:a16="http://schemas.microsoft.com/office/drawing/2014/main" id="{90E3420F-25E4-4596-9408-FB8B8947899E}"/>
              </a:ext>
            </a:extLst>
          </p:cNvPr>
          <p:cNvGrpSpPr/>
          <p:nvPr/>
        </p:nvGrpSpPr>
        <p:grpSpPr>
          <a:xfrm>
            <a:off x="6442002" y="1868592"/>
            <a:ext cx="2213269" cy="563231"/>
            <a:chOff x="572106" y="2068208"/>
            <a:chExt cx="2798540" cy="563231"/>
          </a:xfrm>
        </p:grpSpPr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4CB3C08F-FB53-49E8-BA75-75774C490B4B}"/>
                </a:ext>
              </a:extLst>
            </p:cNvPr>
            <p:cNvSpPr/>
            <p:nvPr/>
          </p:nvSpPr>
          <p:spPr>
            <a:xfrm>
              <a:off x="572106" y="2071786"/>
              <a:ext cx="654226" cy="497702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65F4C94C-0D99-4709-9115-656821AE33C8}"/>
                </a:ext>
              </a:extLst>
            </p:cNvPr>
            <p:cNvSpPr/>
            <p:nvPr/>
          </p:nvSpPr>
          <p:spPr>
            <a:xfrm>
              <a:off x="1358174" y="2068208"/>
              <a:ext cx="2012472" cy="5632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US$ 34.90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 err="1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Pescado</a:t>
              </a:r>
              <a:r>
                <a:rPr lang="en-US" sz="1200" dirty="0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 y </a:t>
              </a:r>
              <a:r>
                <a:rPr lang="en-US" sz="1200" dirty="0" err="1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filete</a:t>
              </a:r>
              <a:r>
                <a:rPr lang="en-US" sz="1200" dirty="0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 de </a:t>
              </a:r>
              <a:r>
                <a:rPr lang="en-US" sz="1200" dirty="0" err="1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pescado</a:t>
              </a:r>
              <a:endPara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54" name="Group 30">
            <a:extLst>
              <a:ext uri="{FF2B5EF4-FFF2-40B4-BE49-F238E27FC236}">
                <a16:creationId xmlns:a16="http://schemas.microsoft.com/office/drawing/2014/main" id="{65B8B182-06E6-4534-9453-D9E74BA7F2CB}"/>
              </a:ext>
            </a:extLst>
          </p:cNvPr>
          <p:cNvGrpSpPr/>
          <p:nvPr/>
        </p:nvGrpSpPr>
        <p:grpSpPr>
          <a:xfrm>
            <a:off x="6428338" y="3677488"/>
            <a:ext cx="2322169" cy="502586"/>
            <a:chOff x="566543" y="2903194"/>
            <a:chExt cx="2937789" cy="502586"/>
          </a:xfrm>
        </p:grpSpPr>
        <p:sp>
          <p:nvSpPr>
            <p:cNvPr id="55" name="Oval 48">
              <a:extLst>
                <a:ext uri="{FF2B5EF4-FFF2-40B4-BE49-F238E27FC236}">
                  <a16:creationId xmlns:a16="http://schemas.microsoft.com/office/drawing/2014/main" id="{A90CE8A6-2DEE-4F08-A7B3-678C7109F5C8}"/>
                </a:ext>
              </a:extLst>
            </p:cNvPr>
            <p:cNvSpPr/>
            <p:nvPr/>
          </p:nvSpPr>
          <p:spPr>
            <a:xfrm>
              <a:off x="566543" y="2903194"/>
              <a:ext cx="642049" cy="472223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9B6B70DE-F744-45CE-8D3F-66A9BF23C668}"/>
                </a:ext>
              </a:extLst>
            </p:cNvPr>
            <p:cNvSpPr/>
            <p:nvPr/>
          </p:nvSpPr>
          <p:spPr>
            <a:xfrm>
              <a:off x="1355464" y="2999515"/>
              <a:ext cx="2148868" cy="4062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U.S$ 18.8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48" name="Group 30">
            <a:extLst>
              <a:ext uri="{FF2B5EF4-FFF2-40B4-BE49-F238E27FC236}">
                <a16:creationId xmlns:a16="http://schemas.microsoft.com/office/drawing/2014/main" id="{2F6F7CEF-037E-41D0-983C-02907C82ED31}"/>
              </a:ext>
            </a:extLst>
          </p:cNvPr>
          <p:cNvGrpSpPr/>
          <p:nvPr/>
        </p:nvGrpSpPr>
        <p:grpSpPr>
          <a:xfrm>
            <a:off x="6450875" y="2487437"/>
            <a:ext cx="2299632" cy="502586"/>
            <a:chOff x="472306" y="2903194"/>
            <a:chExt cx="3195123" cy="50258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DBB9817-9051-4576-88B8-ED12CED3E066}"/>
                </a:ext>
              </a:extLst>
            </p:cNvPr>
            <p:cNvSpPr/>
            <p:nvPr/>
          </p:nvSpPr>
          <p:spPr>
            <a:xfrm>
              <a:off x="472306" y="2903194"/>
              <a:ext cx="718886" cy="502586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F33059-BCC1-4CA2-B364-C3F5E67F458B}"/>
                </a:ext>
              </a:extLst>
            </p:cNvPr>
            <p:cNvSpPr/>
            <p:nvPr/>
          </p:nvSpPr>
          <p:spPr>
            <a:xfrm>
              <a:off x="1350412" y="2951354"/>
              <a:ext cx="2317017" cy="4062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U.S$ </a:t>
              </a:r>
              <a:r>
                <a:rPr lang="en-US" sz="1200" dirty="0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24.9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A" sz="1200" dirty="0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Camarón</a:t>
              </a:r>
              <a:endPara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35" name="Group 30">
            <a:extLst>
              <a:ext uri="{FF2B5EF4-FFF2-40B4-BE49-F238E27FC236}">
                <a16:creationId xmlns:a16="http://schemas.microsoft.com/office/drawing/2014/main" id="{A8FB1496-C7F5-4638-8D75-A53D4E6F1C6A}"/>
              </a:ext>
            </a:extLst>
          </p:cNvPr>
          <p:cNvGrpSpPr/>
          <p:nvPr/>
        </p:nvGrpSpPr>
        <p:grpSpPr>
          <a:xfrm>
            <a:off x="6456845" y="3111169"/>
            <a:ext cx="2199937" cy="502586"/>
            <a:chOff x="472889" y="2903194"/>
            <a:chExt cx="3199594" cy="502586"/>
          </a:xfrm>
        </p:grpSpPr>
        <p:sp>
          <p:nvSpPr>
            <p:cNvPr id="40" name="Oval 48">
              <a:extLst>
                <a:ext uri="{FF2B5EF4-FFF2-40B4-BE49-F238E27FC236}">
                  <a16:creationId xmlns:a16="http://schemas.microsoft.com/office/drawing/2014/main" id="{16CB9692-AFAD-40AE-84BF-47A313A926FB}"/>
                </a:ext>
              </a:extLst>
            </p:cNvPr>
            <p:cNvSpPr/>
            <p:nvPr/>
          </p:nvSpPr>
          <p:spPr>
            <a:xfrm>
              <a:off x="472889" y="2903194"/>
              <a:ext cx="710787" cy="47158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9" name="Rectangle 50">
              <a:extLst>
                <a:ext uri="{FF2B5EF4-FFF2-40B4-BE49-F238E27FC236}">
                  <a16:creationId xmlns:a16="http://schemas.microsoft.com/office/drawing/2014/main" id="{759CCBA9-0627-4AC5-8CD7-432662951D28}"/>
                </a:ext>
              </a:extLst>
            </p:cNvPr>
            <p:cNvSpPr/>
            <p:nvPr/>
          </p:nvSpPr>
          <p:spPr>
            <a:xfrm>
              <a:off x="1355466" y="2999515"/>
              <a:ext cx="2317017" cy="4062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U.S$ </a:t>
              </a:r>
              <a:r>
                <a:rPr lang="en-US" sz="1200" dirty="0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19.0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2B2D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A" sz="1200" dirty="0">
                  <a:solidFill>
                    <a:srgbClr val="2B2B2D">
                      <a:lumMod val="90000"/>
                      <a:lumOff val="10000"/>
                    </a:srgbClr>
                  </a:solidFill>
                  <a:latin typeface="Open Sans Light"/>
                </a:rPr>
                <a:t>Azúcar sin refinar</a:t>
              </a: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D17A631-01D1-4232-B12F-5A538D55E422}"/>
              </a:ext>
            </a:extLst>
          </p:cNvPr>
          <p:cNvSpPr/>
          <p:nvPr/>
        </p:nvSpPr>
        <p:spPr>
          <a:xfrm>
            <a:off x="33139" y="4788509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Fuente: Contraloría General de la República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Elaborado por: Dirección Nacional de Exportaciones-Departamento de </a:t>
            </a:r>
            <a:r>
              <a:rPr lang="es-PA" sz="700" b="1" dirty="0">
                <a:solidFill>
                  <a:srgbClr val="2B2B2D"/>
                </a:solidFill>
                <a:latin typeface="Open Sans Light"/>
              </a:rPr>
              <a:t>Levantamiento y Análisis de Información Comercial</a:t>
            </a:r>
            <a:endParaRPr kumimoji="0" lang="es-PA" sz="7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37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0367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2"/>
          <p:cNvSpPr>
            <a:spLocks noGrp="1"/>
          </p:cNvSpPr>
          <p:nvPr>
            <p:ph type="title"/>
          </p:nvPr>
        </p:nvSpPr>
        <p:spPr>
          <a:xfrm>
            <a:off x="290887" y="161634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Negativos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Septiembre 2018-2019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62" y="64865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EEC24650-03D1-40A0-8807-518434D3C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227665"/>
              </p:ext>
            </p:extLst>
          </p:nvPr>
        </p:nvGraphicFramePr>
        <p:xfrm>
          <a:off x="290487" y="865890"/>
          <a:ext cx="5876020" cy="402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7565495-4577-470A-8F21-6BCE4E016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390" y="1270229"/>
            <a:ext cx="390178" cy="3840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1A0113-A350-41B6-8AD0-FEA4A47FE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490" y="1952695"/>
            <a:ext cx="432854" cy="3353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4F6DFD-38EA-476D-B85D-FDA372EEB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718" y="2454424"/>
            <a:ext cx="530398" cy="5243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E0056A-A939-43B1-AE16-6559B9786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3793" y="3194550"/>
            <a:ext cx="268247" cy="304826"/>
          </a:xfrm>
          <a:prstGeom prst="rect">
            <a:avLst/>
          </a:prstGeom>
        </p:spPr>
      </p:pic>
      <p:pic>
        <p:nvPicPr>
          <p:cNvPr id="8" name="Gráfico 7" descr="Zapato">
            <a:extLst>
              <a:ext uri="{FF2B5EF4-FFF2-40B4-BE49-F238E27FC236}">
                <a16:creationId xmlns:a16="http://schemas.microsoft.com/office/drawing/2014/main" id="{DA857218-A3C9-4388-B5C1-1FDE81303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5518" y="3594293"/>
            <a:ext cx="437730" cy="5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4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-43.6%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39840" y="1358341"/>
            <a:ext cx="62326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-61.4%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+1.8%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+19.3%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+26.6%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+110.5%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9C4E9C-CC77-41DC-B0F1-C26A680AAB73}"/>
              </a:ext>
            </a:extLst>
          </p:cNvPr>
          <p:cNvSpPr/>
          <p:nvPr/>
        </p:nvSpPr>
        <p:spPr>
          <a:xfrm>
            <a:off x="107427" y="4800821"/>
            <a:ext cx="4896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Fuente: Contraloría General de la República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Elaborado por: Dirección Nacional de Exportaciones-Departamento de Levantamiento y Análisis de Información Comercial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C91D2F-6888-4D31-82B0-8B2F7465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673"/>
            <a:ext cx="9144000" cy="6437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DE8377-AFF4-4B6A-9240-C878B101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966" y="0"/>
            <a:ext cx="2499577" cy="58526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200C3A9-2496-486E-83D3-F881B89F495B}"/>
              </a:ext>
            </a:extLst>
          </p:cNvPr>
          <p:cNvSpPr/>
          <p:nvPr/>
        </p:nvSpPr>
        <p:spPr>
          <a:xfrm>
            <a:off x="1839065" y="-70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Exportaciones de Panamá – Por Sector  </a:t>
            </a:r>
            <a:b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</a:b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Enero - Septiembre 2019</a:t>
            </a:r>
            <a:b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</a:b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( Millones de dólares)</a:t>
            </a: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018305"/>
              </p:ext>
            </p:extLst>
          </p:nvPr>
        </p:nvGraphicFramePr>
        <p:xfrm>
          <a:off x="115469" y="729768"/>
          <a:ext cx="4447674" cy="406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088750"/>
              </p:ext>
            </p:extLst>
          </p:nvPr>
        </p:nvGraphicFramePr>
        <p:xfrm>
          <a:off x="4664458" y="729768"/>
          <a:ext cx="4397301" cy="404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599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239840" y="1358341"/>
            <a:ext cx="62326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-61.4%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+1.8%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+19.3%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+26.6%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+110.5%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9C4E9C-CC77-41DC-B0F1-C26A680AAB73}"/>
              </a:ext>
            </a:extLst>
          </p:cNvPr>
          <p:cNvSpPr/>
          <p:nvPr/>
        </p:nvSpPr>
        <p:spPr>
          <a:xfrm>
            <a:off x="107427" y="4800821"/>
            <a:ext cx="4523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libri" panose="020F0502020204030204" pitchFamily="34" charset="0"/>
              </a:rPr>
              <a:t>Fuente: Contraloría General de la República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70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libri" panose="020F0502020204030204" pitchFamily="34" charset="0"/>
              </a:rPr>
              <a:t>Elaborado por: Dirección Nacional de Exportaciones-Departamento de Análisis Comercial y Económico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C91D2F-6888-4D31-82B0-8B2F7465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673"/>
            <a:ext cx="9144000" cy="6437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DE8377-AFF4-4B6A-9240-C878B101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966" y="0"/>
            <a:ext cx="2499577" cy="58526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200C3A9-2496-486E-83D3-F881B89F495B}"/>
              </a:ext>
            </a:extLst>
          </p:cNvPr>
          <p:cNvSpPr/>
          <p:nvPr/>
        </p:nvSpPr>
        <p:spPr>
          <a:xfrm>
            <a:off x="1967502" y="-537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Exportaciones de Panamá – Por Sector  </a:t>
            </a:r>
            <a:b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</a:b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Enero - Septiembre 2019</a:t>
            </a:r>
            <a:b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</a:b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( Millones de dólares)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365905"/>
              </p:ext>
            </p:extLst>
          </p:nvPr>
        </p:nvGraphicFramePr>
        <p:xfrm>
          <a:off x="107427" y="754856"/>
          <a:ext cx="4421375" cy="396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343386"/>
              </p:ext>
            </p:extLst>
          </p:nvPr>
        </p:nvGraphicFramePr>
        <p:xfrm>
          <a:off x="4652422" y="754856"/>
          <a:ext cx="4421374" cy="396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721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239840" y="1358341"/>
            <a:ext cx="62326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-61.4%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+1.8%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+19.3%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+26.6%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+110.5%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C91D2F-6888-4D31-82B0-8B2F7465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673"/>
            <a:ext cx="9144000" cy="6437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DE8377-AFF4-4B6A-9240-C878B101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966" y="0"/>
            <a:ext cx="2499577" cy="58526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200C3A9-2496-486E-83D3-F881B89F495B}"/>
              </a:ext>
            </a:extLst>
          </p:cNvPr>
          <p:cNvSpPr/>
          <p:nvPr/>
        </p:nvSpPr>
        <p:spPr>
          <a:xfrm>
            <a:off x="1967502" y="-537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Abadi" panose="020B0604020104020204" pitchFamily="34" charset="0"/>
              </a:rPr>
              <a:t>Comportamiento de las exportaciones por productos</a:t>
            </a:r>
            <a:br>
              <a:rPr lang="es-MX" sz="1200" b="1" dirty="0">
                <a:latin typeface="Abadi" panose="020B0604020104020204" pitchFamily="34" charset="0"/>
              </a:rPr>
            </a:br>
            <a:r>
              <a:rPr lang="es-MX" sz="1200" b="1" dirty="0">
                <a:latin typeface="Abadi" panose="020B0604020104020204" pitchFamily="34" charset="0"/>
              </a:rPr>
              <a:t>Enero – Septiembre 2015 - 2019</a:t>
            </a:r>
            <a:br>
              <a:rPr lang="es-MX" sz="1200" b="1" dirty="0">
                <a:latin typeface="Abadi" panose="020B0604020104020204" pitchFamily="34" charset="0"/>
              </a:rPr>
            </a:br>
            <a:r>
              <a:rPr lang="es-MX" sz="1200" b="1" dirty="0">
                <a:latin typeface="Abadi" panose="020B0604020104020204" pitchFamily="34" charset="0"/>
              </a:rPr>
              <a:t>(Millones de dólares)</a:t>
            </a:r>
          </a:p>
          <a:p>
            <a:pPr lvl="0" algn="ctr">
              <a:defRPr/>
            </a:pP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344F2759-5CF1-4EAA-8A78-9C9FEBCEB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874330"/>
              </p:ext>
            </p:extLst>
          </p:nvPr>
        </p:nvGraphicFramePr>
        <p:xfrm>
          <a:off x="213089" y="637749"/>
          <a:ext cx="4293524" cy="209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1C75A9F9-2D68-41A3-AE58-40BB07138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574658"/>
              </p:ext>
            </p:extLst>
          </p:nvPr>
        </p:nvGraphicFramePr>
        <p:xfrm>
          <a:off x="4719614" y="637750"/>
          <a:ext cx="4296553" cy="209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A8BFAC20-7254-4D05-8AB7-399539052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912449"/>
              </p:ext>
            </p:extLst>
          </p:nvPr>
        </p:nvGraphicFramePr>
        <p:xfrm>
          <a:off x="4711825" y="2949946"/>
          <a:ext cx="4297718" cy="205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991A4E1B-46D9-4AAE-8D02-F6CE85149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290709"/>
              </p:ext>
            </p:extLst>
          </p:nvPr>
        </p:nvGraphicFramePr>
        <p:xfrm>
          <a:off x="197127" y="2949945"/>
          <a:ext cx="4309486" cy="205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7386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239840" y="1358341"/>
            <a:ext cx="62326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-61.4%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+1.8%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+19.3%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+26.6%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+110.5%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C91D2F-6888-4D31-82B0-8B2F7465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673"/>
            <a:ext cx="9144000" cy="6437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DE8377-AFF4-4B6A-9240-C878B101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966" y="0"/>
            <a:ext cx="2499577" cy="58526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200C3A9-2496-486E-83D3-F881B89F495B}"/>
              </a:ext>
            </a:extLst>
          </p:cNvPr>
          <p:cNvSpPr/>
          <p:nvPr/>
        </p:nvSpPr>
        <p:spPr>
          <a:xfrm>
            <a:off x="1967502" y="-537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b="1" dirty="0">
                <a:latin typeface="Abadi" panose="020B0604020104020204" pitchFamily="34" charset="0"/>
              </a:rPr>
              <a:t>Comportamiento de las exportaciones por productos</a:t>
            </a:r>
            <a:br>
              <a:rPr lang="es-MX" sz="1200" b="1" dirty="0">
                <a:latin typeface="Abadi" panose="020B0604020104020204" pitchFamily="34" charset="0"/>
              </a:rPr>
            </a:br>
            <a:r>
              <a:rPr lang="es-MX" sz="1200" b="1" dirty="0">
                <a:latin typeface="Abadi" panose="020B0604020104020204" pitchFamily="34" charset="0"/>
              </a:rPr>
              <a:t>Enero – Septiembre 2015 - 2019</a:t>
            </a:r>
            <a:br>
              <a:rPr lang="es-MX" sz="1200" b="1" dirty="0">
                <a:latin typeface="Abadi" panose="020B0604020104020204" pitchFamily="34" charset="0"/>
              </a:rPr>
            </a:br>
            <a:r>
              <a:rPr lang="es-MX" sz="1200" b="1" dirty="0">
                <a:latin typeface="Abadi" panose="020B0604020104020204" pitchFamily="34" charset="0"/>
              </a:rPr>
              <a:t>(Millones de dólares</a:t>
            </a:r>
            <a:r>
              <a:rPr lang="es-MX" sz="1200" b="1" dirty="0">
                <a:latin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A783AAE-B238-4DF1-9452-BAA657FA8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69722"/>
              </p:ext>
            </p:extLst>
          </p:nvPr>
        </p:nvGraphicFramePr>
        <p:xfrm>
          <a:off x="173689" y="736243"/>
          <a:ext cx="4169302" cy="201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938AE44-46FE-4D76-9027-346B1A18C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417683"/>
              </p:ext>
            </p:extLst>
          </p:nvPr>
        </p:nvGraphicFramePr>
        <p:xfrm>
          <a:off x="4587434" y="722730"/>
          <a:ext cx="4169302" cy="202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339B3342-C011-4960-98E6-D7909B886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872241"/>
              </p:ext>
            </p:extLst>
          </p:nvPr>
        </p:nvGraphicFramePr>
        <p:xfrm>
          <a:off x="173689" y="2903630"/>
          <a:ext cx="4169302" cy="211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C1289D50-7616-45DF-A29D-61F7CDE4EB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217719"/>
              </p:ext>
            </p:extLst>
          </p:nvPr>
        </p:nvGraphicFramePr>
        <p:xfrm>
          <a:off x="4587435" y="2868867"/>
          <a:ext cx="4169302" cy="215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911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áficos Junio 2019" id="{3AA42E52-0F21-407A-8464-827399C721EF}" vid="{6CFAFE06-F967-400E-82D8-F0C347EBB491}"/>
    </a:ext>
  </a:extLst>
</a:theme>
</file>

<file path=ppt/theme/theme2.xml><?xml version="1.0" encoding="utf-8"?>
<a:theme xmlns:a="http://schemas.openxmlformats.org/drawingml/2006/main" name="Norteamérica continental 16x9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Gráficos Junio 2019" id="{3AA42E52-0F21-407A-8464-827399C721EF}" vid="{0B95618F-817D-4D27-BF5B-200FEBF27DF9}"/>
    </a:ext>
  </a:extLst>
</a:theme>
</file>

<file path=ppt/theme/theme3.xml><?xml version="1.0" encoding="utf-8"?>
<a:theme xmlns:a="http://schemas.openxmlformats.org/drawingml/2006/main" name="1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áficos Junio 2019" id="{3AA42E52-0F21-407A-8464-827399C721EF}" vid="{9502051E-FF1C-47B1-9A91-D3C425B10D2A}"/>
    </a:ext>
  </a:extLst>
</a:theme>
</file>

<file path=ppt/theme/theme4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áficos Junio 2019" id="{3AA42E52-0F21-407A-8464-827399C721EF}" vid="{8FD63DBB-8DEB-4C21-9C29-50D089776294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Gráficos Junio 2019</Template>
  <TotalTime>2427</TotalTime>
  <Words>790</Words>
  <Application>Microsoft Office PowerPoint</Application>
  <PresentationFormat>Presentación en pantalla (16:9)</PresentationFormat>
  <Paragraphs>215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Abadi</vt:lpstr>
      <vt:lpstr>Arial</vt:lpstr>
      <vt:lpstr>Calibri</vt:lpstr>
      <vt:lpstr>Cambria</vt:lpstr>
      <vt:lpstr>Century Gothic</vt:lpstr>
      <vt:lpstr>Open Sans</vt:lpstr>
      <vt:lpstr>Open Sans Light</vt:lpstr>
      <vt:lpstr>Tema de Office</vt:lpstr>
      <vt:lpstr>Norteamérica continental 16x9</vt:lpstr>
      <vt:lpstr>12_Office Theme</vt:lpstr>
      <vt:lpstr>Office Theme</vt:lpstr>
      <vt:lpstr>1_Tema de Office</vt:lpstr>
      <vt:lpstr>1_Office Theme</vt:lpstr>
      <vt:lpstr>Cifras oficiales Contraloría General de la República   Enero - SEPTIEMBRE 2018 - 2019</vt:lpstr>
      <vt:lpstr>Total de Exportaciones Enero - Septiembre 2015 - 2019 (en millones de USD)</vt:lpstr>
      <vt:lpstr>Presentación de PowerPoint</vt:lpstr>
      <vt:lpstr>Principales productos exportados Positivos  Enero -  Septiembre 2018-2019 ( Millones de dólares) </vt:lpstr>
      <vt:lpstr>Principales productos exportados Negativos Enero -  Septiembre 2018-2019 ( Millones de dólares)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Cifras oficiales Contraloría General de la República   Enero - JUNIO 2018 - 2019</dc:title>
  <dc:creator>Sharizeyda Saavedra</dc:creator>
  <cp:lastModifiedBy>Sharizeyda Saavedra</cp:lastModifiedBy>
  <cp:revision>138</cp:revision>
  <cp:lastPrinted>2019-10-09T19:01:00Z</cp:lastPrinted>
  <dcterms:created xsi:type="dcterms:W3CDTF">2019-09-06T13:36:48Z</dcterms:created>
  <dcterms:modified xsi:type="dcterms:W3CDTF">2019-12-18T20:22:04Z</dcterms:modified>
</cp:coreProperties>
</file>